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16" r:id="rId2"/>
    <p:sldId id="31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05" autoAdjust="0"/>
    <p:restoredTop sz="94660"/>
  </p:normalViewPr>
  <p:slideViewPr>
    <p:cSldViewPr snapToObjects="1">
      <p:cViewPr>
        <p:scale>
          <a:sx n="120" d="100"/>
          <a:sy n="120" d="100"/>
        </p:scale>
        <p:origin x="-1410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97AFF3-55AF-4F1B-A1B4-DECC75E402C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DC141-BA9F-4CE8-9DE9-F145FB30B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193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D217F-FB2C-4171-B3F9-23F1B5D854EF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05AC2-5977-432A-AAC9-5E8921A7C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531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D217F-FB2C-4171-B3F9-23F1B5D854EF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05AC2-5977-432A-AAC9-5E8921A7C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063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D217F-FB2C-4171-B3F9-23F1B5D854EF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05AC2-5977-432A-AAC9-5E8921A7C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134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D217F-FB2C-4171-B3F9-23F1B5D854EF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05AC2-5977-432A-AAC9-5E8921A7C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18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D217F-FB2C-4171-B3F9-23F1B5D854EF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05AC2-5977-432A-AAC9-5E8921A7C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014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D217F-FB2C-4171-B3F9-23F1B5D854EF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05AC2-5977-432A-AAC9-5E8921A7C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12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D217F-FB2C-4171-B3F9-23F1B5D854EF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05AC2-5977-432A-AAC9-5E8921A7C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07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D217F-FB2C-4171-B3F9-23F1B5D854EF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05AC2-5977-432A-AAC9-5E8921A7C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746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D217F-FB2C-4171-B3F9-23F1B5D854EF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05AC2-5977-432A-AAC9-5E8921A7C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4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D217F-FB2C-4171-B3F9-23F1B5D854EF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05AC2-5977-432A-AAC9-5E8921A7C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8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D217F-FB2C-4171-B3F9-23F1B5D854EF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05AC2-5977-432A-AAC9-5E8921A7C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247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D217F-FB2C-4171-B3F9-23F1B5D854EF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05AC2-5977-432A-AAC9-5E8921A7C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161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012532"/>
            <a:ext cx="9136049" cy="55848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100"/>
          <p:cNvGrpSpPr>
            <a:grpSpLocks/>
          </p:cNvGrpSpPr>
          <p:nvPr/>
        </p:nvGrpSpPr>
        <p:grpSpPr bwMode="auto">
          <a:xfrm>
            <a:off x="131171" y="1263058"/>
            <a:ext cx="2663826" cy="5138739"/>
            <a:chOff x="175" y="597"/>
            <a:chExt cx="1678" cy="3237"/>
          </a:xfrm>
        </p:grpSpPr>
        <p:grpSp>
          <p:nvGrpSpPr>
            <p:cNvPr id="5" name="Group 98"/>
            <p:cNvGrpSpPr>
              <a:grpSpLocks/>
            </p:cNvGrpSpPr>
            <p:nvPr/>
          </p:nvGrpSpPr>
          <p:grpSpPr bwMode="auto">
            <a:xfrm>
              <a:off x="176" y="597"/>
              <a:ext cx="1677" cy="1536"/>
              <a:chOff x="176" y="597"/>
              <a:chExt cx="1677" cy="1536"/>
            </a:xfrm>
          </p:grpSpPr>
          <p:sp>
            <p:nvSpPr>
              <p:cNvPr id="21" name="Rectangle 4"/>
              <p:cNvSpPr>
                <a:spLocks noChangeAspect="1" noChangeArrowheads="1"/>
              </p:cNvSpPr>
              <p:nvPr/>
            </p:nvSpPr>
            <p:spPr bwMode="auto">
              <a:xfrm rot="16200000">
                <a:off x="-449" y="1222"/>
                <a:ext cx="1378" cy="1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65088" tIns="31750" rIns="65088" bIns="31750">
                <a:spAutoFit/>
              </a:bodyPr>
              <a:lstStyle>
                <a:lvl1pPr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320675"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644525"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965200"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1289050"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1746250" defTabSz="45402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203450" defTabSz="45402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2660650" defTabSz="45402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117850" defTabSz="45402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0" hangingPunct="0">
                  <a:lnSpc>
                    <a:spcPct val="90000"/>
                  </a:lnSpc>
                  <a:buFontTx/>
                  <a:buNone/>
                </a:pPr>
                <a:r>
                  <a:rPr lang="de-CH" altLang="en-US" sz="1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Relative Value </a:t>
                </a:r>
                <a:r>
                  <a:rPr lang="de-CH" altLang="en-US" sz="1000" dirty="0" err="1" smtClean="0">
                    <a:latin typeface="Arial" pitchFamily="34" charset="0"/>
                    <a:cs typeface="Arial" panose="020B0604020202020204" pitchFamily="34" charset="0"/>
                  </a:rPr>
                  <a:t>of</a:t>
                </a:r>
                <a:r>
                  <a:rPr lang="de-CH" altLang="en-US" sz="1000" dirty="0" smtClean="0">
                    <a:latin typeface="Arial" pitchFamily="34" charset="0"/>
                    <a:cs typeface="Arial" panose="020B0604020202020204" pitchFamily="34" charset="0"/>
                  </a:rPr>
                  <a:t> Material Group</a:t>
                </a:r>
                <a:endParaRPr lang="de-CH" altLang="en-US" sz="1000" dirty="0">
                  <a:latin typeface="Arial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" name="Rectangle 5"/>
              <p:cNvSpPr>
                <a:spLocks noChangeAspect="1" noChangeArrowheads="1"/>
              </p:cNvSpPr>
              <p:nvPr/>
            </p:nvSpPr>
            <p:spPr bwMode="auto">
              <a:xfrm rot="16200000">
                <a:off x="346" y="1530"/>
                <a:ext cx="199" cy="1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de-CH" altLang="en-US" sz="700" dirty="0" err="1" smtClean="0"/>
                  <a:t>low</a:t>
                </a:r>
                <a:endParaRPr lang="de-CH" altLang="en-US" sz="700" dirty="0"/>
              </a:p>
            </p:txBody>
          </p:sp>
          <p:sp>
            <p:nvSpPr>
              <p:cNvPr id="23" name="Rectangle 6"/>
              <p:cNvSpPr>
                <a:spLocks noChangeAspect="1" noChangeArrowheads="1"/>
              </p:cNvSpPr>
              <p:nvPr/>
            </p:nvSpPr>
            <p:spPr bwMode="auto">
              <a:xfrm>
                <a:off x="650" y="1933"/>
                <a:ext cx="199" cy="1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de-CH" altLang="en-US" sz="700" dirty="0" err="1" smtClean="0"/>
                  <a:t>low</a:t>
                </a:r>
                <a:endParaRPr lang="de-CH" altLang="en-US" sz="700" dirty="0"/>
              </a:p>
            </p:txBody>
          </p:sp>
          <p:sp>
            <p:nvSpPr>
              <p:cNvPr id="24" name="Rectangle 7"/>
              <p:cNvSpPr>
                <a:spLocks noChangeAspect="1" noChangeArrowheads="1"/>
              </p:cNvSpPr>
              <p:nvPr/>
            </p:nvSpPr>
            <p:spPr bwMode="auto">
              <a:xfrm>
                <a:off x="737" y="2005"/>
                <a:ext cx="968" cy="1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65088" tIns="31750" rIns="65088" bIns="31750">
                <a:spAutoFit/>
              </a:bodyPr>
              <a:lstStyle>
                <a:lvl1pPr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320675"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644525"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965200"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1289050"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1746250" defTabSz="45402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203450" defTabSz="45402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2660650" defTabSz="45402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117850" defTabSz="45402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0" hangingPunct="0">
                  <a:lnSpc>
                    <a:spcPct val="90000"/>
                  </a:lnSpc>
                  <a:buFontTx/>
                  <a:buNone/>
                </a:pPr>
                <a:r>
                  <a:rPr lang="de-CH" altLang="en-US" sz="1000" dirty="0" err="1" smtClean="0">
                    <a:latin typeface="Arial" pitchFamily="34" charset="0"/>
                  </a:rPr>
                  <a:t>Procurement</a:t>
                </a:r>
                <a:r>
                  <a:rPr lang="de-CH" altLang="en-US" sz="1000" dirty="0" smtClean="0">
                    <a:latin typeface="Arial" pitchFamily="34" charset="0"/>
                  </a:rPr>
                  <a:t> </a:t>
                </a:r>
                <a:r>
                  <a:rPr lang="de-CH" altLang="en-US" sz="1000" dirty="0" err="1" smtClean="0">
                    <a:latin typeface="Arial" pitchFamily="34" charset="0"/>
                  </a:rPr>
                  <a:t>Risk</a:t>
                </a:r>
                <a:endParaRPr lang="de-CH" altLang="en-US" sz="1000" dirty="0">
                  <a:latin typeface="Arial" pitchFamily="34" charset="0"/>
                </a:endParaRPr>
              </a:p>
            </p:txBody>
          </p:sp>
          <p:sp>
            <p:nvSpPr>
              <p:cNvPr id="25" name="Rectangle 8"/>
              <p:cNvSpPr>
                <a:spLocks noChangeAspect="1" noChangeArrowheads="1"/>
              </p:cNvSpPr>
              <p:nvPr/>
            </p:nvSpPr>
            <p:spPr bwMode="auto">
              <a:xfrm>
                <a:off x="1267" y="1933"/>
                <a:ext cx="221" cy="1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de-CH" altLang="en-US" sz="700" dirty="0" smtClean="0"/>
                  <a:t>high</a:t>
                </a:r>
                <a:endParaRPr lang="de-CH" altLang="en-US" sz="700" dirty="0"/>
              </a:p>
            </p:txBody>
          </p:sp>
          <p:sp>
            <p:nvSpPr>
              <p:cNvPr id="26" name="Rectangle 9"/>
              <p:cNvSpPr>
                <a:spLocks noChangeAspect="1" noChangeArrowheads="1"/>
              </p:cNvSpPr>
              <p:nvPr/>
            </p:nvSpPr>
            <p:spPr bwMode="auto">
              <a:xfrm rot="16200000">
                <a:off x="335" y="886"/>
                <a:ext cx="221" cy="1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de-CH" altLang="en-US" sz="700" dirty="0" smtClean="0"/>
                  <a:t>high</a:t>
                </a:r>
                <a:endParaRPr lang="de-CH" altLang="en-US" sz="700" dirty="0"/>
              </a:p>
            </p:txBody>
          </p:sp>
          <p:grpSp>
            <p:nvGrpSpPr>
              <p:cNvPr id="27" name="Group 10"/>
              <p:cNvGrpSpPr>
                <a:grpSpLocks/>
              </p:cNvGrpSpPr>
              <p:nvPr/>
            </p:nvGrpSpPr>
            <p:grpSpPr bwMode="auto">
              <a:xfrm>
                <a:off x="588" y="687"/>
                <a:ext cx="1265" cy="1245"/>
                <a:chOff x="494" y="866"/>
                <a:chExt cx="1265" cy="1245"/>
              </a:xfrm>
            </p:grpSpPr>
            <p:sp>
              <p:nvSpPr>
                <p:cNvPr id="31" name="Rectangle 11"/>
                <p:cNvSpPr>
                  <a:spLocks noChangeAspect="1" noChangeArrowheads="1"/>
                </p:cNvSpPr>
                <p:nvPr/>
              </p:nvSpPr>
              <p:spPr bwMode="auto">
                <a:xfrm>
                  <a:off x="494" y="1489"/>
                  <a:ext cx="633" cy="62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Rectangle 12"/>
                <p:cNvSpPr>
                  <a:spLocks noChangeAspect="1" noChangeArrowheads="1"/>
                </p:cNvSpPr>
                <p:nvPr/>
              </p:nvSpPr>
              <p:spPr bwMode="auto">
                <a:xfrm>
                  <a:off x="1127" y="1489"/>
                  <a:ext cx="632" cy="62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Rectangle 13"/>
                <p:cNvSpPr>
                  <a:spLocks noChangeAspect="1" noChangeArrowheads="1"/>
                </p:cNvSpPr>
                <p:nvPr/>
              </p:nvSpPr>
              <p:spPr bwMode="auto">
                <a:xfrm>
                  <a:off x="494" y="866"/>
                  <a:ext cx="633" cy="623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Rectangle 14"/>
                <p:cNvSpPr>
                  <a:spLocks noChangeAspect="1" noChangeArrowheads="1"/>
                </p:cNvSpPr>
                <p:nvPr/>
              </p:nvSpPr>
              <p:spPr bwMode="auto">
                <a:xfrm>
                  <a:off x="1127" y="866"/>
                  <a:ext cx="632" cy="623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8" name="Rectangle 15"/>
              <p:cNvSpPr>
                <a:spLocks noChangeAspect="1" noChangeArrowheads="1"/>
              </p:cNvSpPr>
              <p:nvPr/>
            </p:nvSpPr>
            <p:spPr bwMode="auto">
              <a:xfrm>
                <a:off x="409" y="652"/>
                <a:ext cx="128" cy="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31750" rIns="0" bIns="31750">
                <a:spAutoFit/>
              </a:bodyPr>
              <a:lstStyle>
                <a:lvl1pPr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320675"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644525"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965200"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1289050"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1746250" defTabSz="45402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203450" defTabSz="45402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2660650" defTabSz="45402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117850" defTabSz="45402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0" hangingPunct="0">
                  <a:lnSpc>
                    <a:spcPct val="90000"/>
                  </a:lnSpc>
                  <a:buFontTx/>
                  <a:buNone/>
                </a:pPr>
                <a:r>
                  <a:rPr lang="de-CH" altLang="en-US" sz="700">
                    <a:latin typeface="Arial" pitchFamily="34" charset="0"/>
                  </a:rPr>
                  <a:t>20% </a:t>
                </a:r>
              </a:p>
            </p:txBody>
          </p:sp>
          <p:sp>
            <p:nvSpPr>
              <p:cNvPr id="29" name="Rectangle 16"/>
              <p:cNvSpPr>
                <a:spLocks noChangeAspect="1" noChangeArrowheads="1"/>
              </p:cNvSpPr>
              <p:nvPr/>
            </p:nvSpPr>
            <p:spPr bwMode="auto">
              <a:xfrm>
                <a:off x="409" y="1256"/>
                <a:ext cx="128" cy="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31750" rIns="0" bIns="31750">
                <a:spAutoFit/>
              </a:bodyPr>
              <a:lstStyle>
                <a:lvl1pPr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320675"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644525"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965200"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1289050"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1746250" defTabSz="45402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203450" defTabSz="45402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2660650" defTabSz="45402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117850" defTabSz="45402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0" hangingPunct="0">
                  <a:lnSpc>
                    <a:spcPct val="90000"/>
                  </a:lnSpc>
                  <a:buFontTx/>
                  <a:buNone/>
                </a:pPr>
                <a:r>
                  <a:rPr lang="de-CH" altLang="en-US" sz="700">
                    <a:latin typeface="Arial" pitchFamily="34" charset="0"/>
                  </a:rPr>
                  <a:t>10 %</a:t>
                </a:r>
              </a:p>
            </p:txBody>
          </p:sp>
          <p:sp>
            <p:nvSpPr>
              <p:cNvPr id="30" name="Rectangle 17"/>
              <p:cNvSpPr>
                <a:spLocks noChangeAspect="1" noChangeArrowheads="1"/>
              </p:cNvSpPr>
              <p:nvPr/>
            </p:nvSpPr>
            <p:spPr bwMode="auto">
              <a:xfrm>
                <a:off x="440" y="1857"/>
                <a:ext cx="97" cy="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31750" rIns="0" bIns="31750">
                <a:spAutoFit/>
              </a:bodyPr>
              <a:lstStyle>
                <a:lvl1pPr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320675"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644525"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965200"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1289050"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1746250" defTabSz="45402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203450" defTabSz="45402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2660650" defTabSz="45402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117850" defTabSz="45402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0" hangingPunct="0">
                  <a:lnSpc>
                    <a:spcPct val="90000"/>
                  </a:lnSpc>
                  <a:buFontTx/>
                  <a:buNone/>
                </a:pPr>
                <a:r>
                  <a:rPr lang="de-CH" altLang="en-US" sz="700">
                    <a:latin typeface="Arial" pitchFamily="34" charset="0"/>
                  </a:rPr>
                  <a:t>0 %</a:t>
                </a:r>
              </a:p>
            </p:txBody>
          </p:sp>
        </p:grpSp>
        <p:grpSp>
          <p:nvGrpSpPr>
            <p:cNvPr id="6" name="Group 99"/>
            <p:cNvGrpSpPr>
              <a:grpSpLocks/>
            </p:cNvGrpSpPr>
            <p:nvPr/>
          </p:nvGrpSpPr>
          <p:grpSpPr bwMode="auto">
            <a:xfrm>
              <a:off x="175" y="2281"/>
              <a:ext cx="1676" cy="1553"/>
              <a:chOff x="175" y="2281"/>
              <a:chExt cx="1676" cy="1553"/>
            </a:xfrm>
          </p:grpSpPr>
          <p:sp>
            <p:nvSpPr>
              <p:cNvPr id="7" name="Rectangle 18"/>
              <p:cNvSpPr>
                <a:spLocks noChangeAspect="1" noChangeArrowheads="1"/>
              </p:cNvSpPr>
              <p:nvPr/>
            </p:nvSpPr>
            <p:spPr bwMode="auto">
              <a:xfrm rot="16200000">
                <a:off x="-450" y="2906"/>
                <a:ext cx="1378" cy="1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65088" tIns="31750" rIns="65088" bIns="31750">
                <a:spAutoFit/>
              </a:bodyPr>
              <a:lstStyle>
                <a:lvl1pPr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320675"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644525"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965200"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1289050"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1746250" defTabSz="45402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203450" defTabSz="45402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2660650" defTabSz="45402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117850" defTabSz="45402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0" hangingPunct="0">
                  <a:lnSpc>
                    <a:spcPct val="90000"/>
                  </a:lnSpc>
                  <a:buFontTx/>
                  <a:buNone/>
                </a:pPr>
                <a:r>
                  <a:rPr lang="de-CH" altLang="en-US" sz="1000" dirty="0" err="1" smtClean="0">
                    <a:latin typeface="Arial" pitchFamily="34" charset="0"/>
                  </a:rPr>
                  <a:t>Spend</a:t>
                </a:r>
                <a:r>
                  <a:rPr lang="de-CH" altLang="en-US" sz="1000" dirty="0" smtClean="0">
                    <a:latin typeface="Arial" pitchFamily="34" charset="0"/>
                  </a:rPr>
                  <a:t> Key </a:t>
                </a:r>
                <a:r>
                  <a:rPr lang="de-CH" altLang="en-US" sz="1000" dirty="0" err="1" smtClean="0">
                    <a:latin typeface="Arial" pitchFamily="34" charset="0"/>
                  </a:rPr>
                  <a:t>Suppliers</a:t>
                </a:r>
                <a:endParaRPr lang="de-CH" altLang="en-US" sz="1000" dirty="0">
                  <a:latin typeface="Arial" pitchFamily="34" charset="0"/>
                </a:endParaRPr>
              </a:p>
            </p:txBody>
          </p:sp>
          <p:sp>
            <p:nvSpPr>
              <p:cNvPr id="8" name="Rectangle 19"/>
              <p:cNvSpPr>
                <a:spLocks noChangeAspect="1" noChangeArrowheads="1"/>
              </p:cNvSpPr>
              <p:nvPr/>
            </p:nvSpPr>
            <p:spPr bwMode="auto">
              <a:xfrm rot="16200000">
                <a:off x="345" y="3214"/>
                <a:ext cx="199" cy="1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de-CH" altLang="en-US" sz="700" dirty="0" err="1" smtClean="0"/>
                  <a:t>low</a:t>
                </a:r>
                <a:endParaRPr lang="de-CH" altLang="en-US" sz="700" dirty="0"/>
              </a:p>
            </p:txBody>
          </p:sp>
          <p:sp>
            <p:nvSpPr>
              <p:cNvPr id="9" name="Rectangle 20"/>
              <p:cNvSpPr>
                <a:spLocks noChangeAspect="1" noChangeArrowheads="1"/>
              </p:cNvSpPr>
              <p:nvPr/>
            </p:nvSpPr>
            <p:spPr bwMode="auto">
              <a:xfrm>
                <a:off x="648" y="3614"/>
                <a:ext cx="199" cy="1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de-CH" altLang="en-US" sz="700" dirty="0" err="1" smtClean="0"/>
                  <a:t>low</a:t>
                </a:r>
                <a:endParaRPr lang="de-CH" altLang="en-US" sz="700" dirty="0"/>
              </a:p>
            </p:txBody>
          </p:sp>
          <p:sp>
            <p:nvSpPr>
              <p:cNvPr id="10" name="Rectangle 21"/>
              <p:cNvSpPr>
                <a:spLocks noChangeAspect="1" noChangeArrowheads="1"/>
              </p:cNvSpPr>
              <p:nvPr/>
            </p:nvSpPr>
            <p:spPr bwMode="auto">
              <a:xfrm>
                <a:off x="735" y="3706"/>
                <a:ext cx="968" cy="1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65088" tIns="31750" rIns="65088" bIns="31750">
                <a:spAutoFit/>
              </a:bodyPr>
              <a:lstStyle>
                <a:lvl1pPr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320675"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644525"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965200"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1289050"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1746250" defTabSz="45402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203450" defTabSz="45402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2660650" defTabSz="45402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117850" defTabSz="45402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0" hangingPunct="0">
                  <a:lnSpc>
                    <a:spcPct val="90000"/>
                  </a:lnSpc>
                  <a:buFontTx/>
                  <a:buNone/>
                </a:pPr>
                <a:r>
                  <a:rPr lang="de-CH" altLang="en-US" sz="1000" dirty="0" err="1" smtClean="0">
                    <a:latin typeface="Arial" pitchFamily="34" charset="0"/>
                  </a:rPr>
                  <a:t>Procurement</a:t>
                </a:r>
                <a:r>
                  <a:rPr lang="de-CH" altLang="en-US" sz="1000" dirty="0" smtClean="0">
                    <a:latin typeface="Arial" pitchFamily="34" charset="0"/>
                  </a:rPr>
                  <a:t> </a:t>
                </a:r>
                <a:r>
                  <a:rPr lang="de-CH" altLang="en-US" sz="1000" dirty="0" err="1" smtClean="0">
                    <a:latin typeface="Arial" pitchFamily="34" charset="0"/>
                  </a:rPr>
                  <a:t>Risk</a:t>
                </a:r>
                <a:endParaRPr lang="de-CH" altLang="en-US" sz="1000" dirty="0">
                  <a:latin typeface="Arial" pitchFamily="34" charset="0"/>
                </a:endParaRPr>
              </a:p>
            </p:txBody>
          </p:sp>
          <p:sp>
            <p:nvSpPr>
              <p:cNvPr id="11" name="Rectangle 22"/>
              <p:cNvSpPr>
                <a:spLocks noChangeAspect="1" noChangeArrowheads="1"/>
              </p:cNvSpPr>
              <p:nvPr/>
            </p:nvSpPr>
            <p:spPr bwMode="auto">
              <a:xfrm>
                <a:off x="1265" y="3614"/>
                <a:ext cx="221" cy="1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de-CH" altLang="en-US" sz="700" dirty="0" smtClean="0"/>
                  <a:t>high</a:t>
                </a:r>
                <a:endParaRPr lang="de-CH" altLang="en-US" sz="700" dirty="0"/>
              </a:p>
            </p:txBody>
          </p:sp>
          <p:sp>
            <p:nvSpPr>
              <p:cNvPr id="12" name="Rectangle 23"/>
              <p:cNvSpPr>
                <a:spLocks noChangeAspect="1" noChangeArrowheads="1"/>
              </p:cNvSpPr>
              <p:nvPr/>
            </p:nvSpPr>
            <p:spPr bwMode="auto">
              <a:xfrm rot="16200000">
                <a:off x="333" y="2570"/>
                <a:ext cx="221" cy="1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de-CH" altLang="en-US" sz="700" dirty="0" smtClean="0"/>
                  <a:t>high</a:t>
                </a:r>
                <a:endParaRPr lang="de-CH" altLang="en-US" sz="700" dirty="0"/>
              </a:p>
            </p:txBody>
          </p:sp>
          <p:grpSp>
            <p:nvGrpSpPr>
              <p:cNvPr id="13" name="Group 24"/>
              <p:cNvGrpSpPr>
                <a:grpSpLocks/>
              </p:cNvGrpSpPr>
              <p:nvPr/>
            </p:nvGrpSpPr>
            <p:grpSpPr bwMode="auto">
              <a:xfrm>
                <a:off x="586" y="2371"/>
                <a:ext cx="1265" cy="1245"/>
                <a:chOff x="494" y="866"/>
                <a:chExt cx="1265" cy="1245"/>
              </a:xfrm>
            </p:grpSpPr>
            <p:sp>
              <p:nvSpPr>
                <p:cNvPr id="17" name="Rectangle 25"/>
                <p:cNvSpPr>
                  <a:spLocks noChangeAspect="1" noChangeArrowheads="1"/>
                </p:cNvSpPr>
                <p:nvPr/>
              </p:nvSpPr>
              <p:spPr bwMode="auto">
                <a:xfrm>
                  <a:off x="494" y="1489"/>
                  <a:ext cx="633" cy="62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" name="Rectangle 26"/>
                <p:cNvSpPr>
                  <a:spLocks noChangeAspect="1" noChangeArrowheads="1"/>
                </p:cNvSpPr>
                <p:nvPr/>
              </p:nvSpPr>
              <p:spPr bwMode="auto">
                <a:xfrm>
                  <a:off x="1127" y="1489"/>
                  <a:ext cx="632" cy="62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Rectangle 27"/>
                <p:cNvSpPr>
                  <a:spLocks noChangeAspect="1" noChangeArrowheads="1"/>
                </p:cNvSpPr>
                <p:nvPr/>
              </p:nvSpPr>
              <p:spPr bwMode="auto">
                <a:xfrm>
                  <a:off x="494" y="866"/>
                  <a:ext cx="633" cy="623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Rectangle 28"/>
                <p:cNvSpPr>
                  <a:spLocks noChangeAspect="1" noChangeArrowheads="1"/>
                </p:cNvSpPr>
                <p:nvPr/>
              </p:nvSpPr>
              <p:spPr bwMode="auto">
                <a:xfrm>
                  <a:off x="1127" y="866"/>
                  <a:ext cx="632" cy="623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4" name="Rectangle 29"/>
              <p:cNvSpPr>
                <a:spLocks noChangeAspect="1" noChangeArrowheads="1"/>
              </p:cNvSpPr>
              <p:nvPr/>
            </p:nvSpPr>
            <p:spPr bwMode="auto">
              <a:xfrm>
                <a:off x="328" y="2336"/>
                <a:ext cx="207" cy="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31750" rIns="0" bIns="31750">
                <a:spAutoFit/>
              </a:bodyPr>
              <a:lstStyle>
                <a:lvl1pPr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320675"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644525"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965200"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1289050"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1746250" defTabSz="45402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203450" defTabSz="45402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2660650" defTabSz="45402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117850" defTabSz="45402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0" hangingPunct="0">
                  <a:lnSpc>
                    <a:spcPct val="90000"/>
                  </a:lnSpc>
                  <a:buFontTx/>
                  <a:buNone/>
                </a:pPr>
                <a:r>
                  <a:rPr lang="de-CH" altLang="en-US" sz="700">
                    <a:latin typeface="Arial" pitchFamily="34" charset="0"/>
                  </a:rPr>
                  <a:t>1.0 Mio.</a:t>
                </a:r>
              </a:p>
            </p:txBody>
          </p:sp>
          <p:sp>
            <p:nvSpPr>
              <p:cNvPr id="15" name="Rectangle 30"/>
              <p:cNvSpPr>
                <a:spLocks noChangeAspect="1" noChangeArrowheads="1"/>
              </p:cNvSpPr>
              <p:nvPr/>
            </p:nvSpPr>
            <p:spPr bwMode="auto">
              <a:xfrm>
                <a:off x="328" y="2940"/>
                <a:ext cx="207" cy="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31750" rIns="0" bIns="31750">
                <a:spAutoFit/>
              </a:bodyPr>
              <a:lstStyle>
                <a:lvl1pPr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320675"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644525"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965200"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1289050"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1746250" defTabSz="45402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203450" defTabSz="45402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2660650" defTabSz="45402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117850" defTabSz="45402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0" hangingPunct="0">
                  <a:lnSpc>
                    <a:spcPct val="90000"/>
                  </a:lnSpc>
                  <a:buFontTx/>
                  <a:buNone/>
                </a:pPr>
                <a:r>
                  <a:rPr lang="de-CH" altLang="en-US" sz="700">
                    <a:latin typeface="Arial" pitchFamily="34" charset="0"/>
                  </a:rPr>
                  <a:t>0.5 Mio.</a:t>
                </a:r>
              </a:p>
            </p:txBody>
          </p:sp>
          <p:sp>
            <p:nvSpPr>
              <p:cNvPr id="16" name="Rectangle 31"/>
              <p:cNvSpPr>
                <a:spLocks noChangeAspect="1" noChangeArrowheads="1"/>
              </p:cNvSpPr>
              <p:nvPr/>
            </p:nvSpPr>
            <p:spPr bwMode="auto">
              <a:xfrm>
                <a:off x="375" y="3541"/>
                <a:ext cx="160" cy="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31750" rIns="0" bIns="31750">
                <a:spAutoFit/>
              </a:bodyPr>
              <a:lstStyle>
                <a:lvl1pPr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320675"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644525"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965200"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1289050" defTabSz="454025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1746250" defTabSz="45402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203450" defTabSz="45402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2660650" defTabSz="45402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117850" defTabSz="454025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0" hangingPunct="0">
                  <a:lnSpc>
                    <a:spcPct val="90000"/>
                  </a:lnSpc>
                  <a:buFontTx/>
                  <a:buNone/>
                </a:pPr>
                <a:r>
                  <a:rPr lang="de-CH" altLang="en-US" sz="700">
                    <a:latin typeface="Arial" pitchFamily="34" charset="0"/>
                  </a:rPr>
                  <a:t>0 Mio.</a:t>
                </a:r>
              </a:p>
            </p:txBody>
          </p:sp>
        </p:grpSp>
      </p:grpSp>
      <p:sp>
        <p:nvSpPr>
          <p:cNvPr id="35" name="Rectangle 217"/>
          <p:cNvSpPr>
            <a:spLocks noChangeArrowheads="1"/>
          </p:cNvSpPr>
          <p:nvPr/>
        </p:nvSpPr>
        <p:spPr bwMode="auto">
          <a:xfrm>
            <a:off x="3129940" y="1416965"/>
            <a:ext cx="5617249" cy="64474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36000" tIns="36000" rIns="36000" bIns="36000"/>
          <a:lstStyle>
            <a:lvl1pPr defTabSz="1042988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225425" indent="-223838" defTabSz="1042988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accent1"/>
              </a:buClr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428625" indent="-201613" defTabSz="1042988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 typeface="Franklin Gothic Book" pitchFamily="34" charset="0"/>
              <a:buChar char="―"/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620713" indent="-190500" defTabSz="1042988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accent1"/>
              </a:buClr>
              <a:buSzPct val="90000"/>
              <a:buFont typeface="Wingdings" pitchFamily="2" charset="2"/>
              <a:buChar char="o"/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790575" indent="-168275" defTabSz="1042988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Char char="–"/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1247775" indent="-168275" defTabSz="1042988" fontAlgn="base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itchFamily="34" charset="0"/>
              <a:buChar char="–"/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1704975" indent="-168275" defTabSz="1042988" fontAlgn="base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itchFamily="34" charset="0"/>
              <a:buChar char="–"/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2162175" indent="-168275" defTabSz="1042988" fontAlgn="base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itchFamily="34" charset="0"/>
              <a:buChar char="–"/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2619375" indent="-168275" defTabSz="1042988" fontAlgn="base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itchFamily="34" charset="0"/>
              <a:buChar char="–"/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1">
              <a:buFont typeface="Wingdings" pitchFamily="2" charset="2"/>
              <a:buNone/>
            </a:pPr>
            <a:r>
              <a:rPr lang="de-CH" altLang="en-US" sz="1000" b="1" u="sng" dirty="0" smtClean="0"/>
              <a:t>Short Definition:</a:t>
            </a:r>
            <a:endParaRPr lang="de-CH" altLang="en-US" sz="1000" b="1" dirty="0"/>
          </a:p>
          <a:p>
            <a:pPr>
              <a:buFontTx/>
              <a:buNone/>
            </a:pPr>
            <a:r>
              <a:rPr lang="de-CH" altLang="en-US" sz="1000" b="0" dirty="0" err="1" smtClean="0"/>
              <a:t>Includes</a:t>
            </a:r>
            <a:r>
              <a:rPr lang="de-CH" altLang="en-US" sz="1000" b="0" dirty="0" smtClean="0"/>
              <a:t> all </a:t>
            </a:r>
            <a:r>
              <a:rPr lang="de-CH" altLang="en-US" sz="1000" b="0" dirty="0" err="1" smtClean="0"/>
              <a:t>types</a:t>
            </a:r>
            <a:r>
              <a:rPr lang="de-CH" altLang="en-US" sz="1000" b="0" dirty="0" smtClean="0"/>
              <a:t> </a:t>
            </a:r>
            <a:r>
              <a:rPr lang="de-CH" altLang="en-US" sz="1000" b="0" dirty="0" err="1" smtClean="0"/>
              <a:t>of</a:t>
            </a:r>
            <a:r>
              <a:rPr lang="de-CH" altLang="en-US" sz="1000" b="0" dirty="0" smtClean="0"/>
              <a:t> </a:t>
            </a:r>
            <a:r>
              <a:rPr lang="de-CH" altLang="en-US" sz="1000" b="0" dirty="0" err="1" smtClean="0"/>
              <a:t>bearings</a:t>
            </a:r>
            <a:r>
              <a:rPr lang="de-CH" altLang="en-US" sz="1000" b="0" dirty="0" smtClean="0"/>
              <a:t>, MG XXXXX,</a:t>
            </a:r>
          </a:p>
          <a:p>
            <a:pPr>
              <a:buFontTx/>
              <a:buNone/>
            </a:pPr>
            <a:r>
              <a:rPr lang="de-CH" altLang="en-US" sz="1000" b="0" dirty="0" err="1" smtClean="0"/>
              <a:t>Exclusion</a:t>
            </a:r>
            <a:r>
              <a:rPr lang="de-CH" altLang="en-US" sz="1000" b="0" dirty="0" smtClean="0"/>
              <a:t>: … </a:t>
            </a:r>
            <a:endParaRPr lang="de-CH" altLang="en-US" sz="1000" b="0" dirty="0"/>
          </a:p>
        </p:txBody>
      </p:sp>
      <p:graphicFrame>
        <p:nvGraphicFramePr>
          <p:cNvPr id="36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3684568"/>
              </p:ext>
            </p:extLst>
          </p:nvPr>
        </p:nvGraphicFramePr>
        <p:xfrm>
          <a:off x="3130550" y="2127250"/>
          <a:ext cx="5624513" cy="230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3" imgW="5981824" imgH="2305185" progId="Excel.Sheet.12">
                  <p:embed/>
                </p:oleObj>
              </mc:Choice>
              <mc:Fallback>
                <p:oleObj name="Worksheet" r:id="rId3" imgW="5981824" imgH="230518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30550" y="2127250"/>
                        <a:ext cx="5624513" cy="2305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Rectangle 217"/>
          <p:cNvSpPr>
            <a:spLocks noChangeArrowheads="1"/>
          </p:cNvSpPr>
          <p:nvPr/>
        </p:nvSpPr>
        <p:spPr bwMode="auto">
          <a:xfrm>
            <a:off x="3129939" y="5353253"/>
            <a:ext cx="5617249" cy="70700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36000" tIns="36000" rIns="36000" bIns="36000"/>
          <a:lstStyle>
            <a:lvl1pPr defTabSz="1042988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225425" indent="-223838" defTabSz="1042988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accent1"/>
              </a:buClr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428625" indent="-201613" defTabSz="1042988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 typeface="Franklin Gothic Book" pitchFamily="34" charset="0"/>
              <a:buChar char="―"/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620713" indent="-190500" defTabSz="1042988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accent1"/>
              </a:buClr>
              <a:buSzPct val="90000"/>
              <a:buFont typeface="Wingdings" pitchFamily="2" charset="2"/>
              <a:buChar char="o"/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790575" indent="-168275" defTabSz="1042988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Char char="–"/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1247775" indent="-168275" defTabSz="1042988" fontAlgn="base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itchFamily="34" charset="0"/>
              <a:buChar char="–"/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1704975" indent="-168275" defTabSz="1042988" fontAlgn="base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itchFamily="34" charset="0"/>
              <a:buChar char="–"/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2162175" indent="-168275" defTabSz="1042988" fontAlgn="base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itchFamily="34" charset="0"/>
              <a:buChar char="–"/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2619375" indent="-168275" defTabSz="1042988" fontAlgn="base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itchFamily="34" charset="0"/>
              <a:buChar char="–"/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1">
              <a:buFont typeface="Wingdings" pitchFamily="2" charset="2"/>
              <a:buNone/>
            </a:pPr>
            <a:r>
              <a:rPr lang="de-CH" altLang="en-US" sz="1000" b="1" u="sng" dirty="0" smtClean="0"/>
              <a:t>Material Group / Cluster </a:t>
            </a:r>
            <a:r>
              <a:rPr lang="de-CH" altLang="en-US" sz="1000" b="1" u="sng" dirty="0" err="1" smtClean="0"/>
              <a:t>Strategy</a:t>
            </a:r>
            <a:r>
              <a:rPr lang="de-CH" altLang="en-US" sz="1000" b="1" u="sng" dirty="0" smtClean="0"/>
              <a:t>:</a:t>
            </a:r>
            <a:endParaRPr lang="de-CH" altLang="en-US" sz="1000" b="1" dirty="0"/>
          </a:p>
          <a:p>
            <a:pPr>
              <a:buFontTx/>
              <a:buNone/>
            </a:pPr>
            <a:r>
              <a:rPr lang="de-CH" altLang="en-US" sz="1000" b="0" dirty="0" err="1" smtClean="0"/>
              <a:t>Intensify</a:t>
            </a:r>
            <a:r>
              <a:rPr lang="de-CH" altLang="en-US" sz="1000" b="0" dirty="0" smtClean="0"/>
              <a:t> Global Sourcing, 2nd Source, Frame Agreements </a:t>
            </a:r>
            <a:r>
              <a:rPr lang="de-CH" altLang="en-US" sz="1000" b="0" dirty="0" err="1" smtClean="0"/>
              <a:t>for</a:t>
            </a:r>
            <a:r>
              <a:rPr lang="de-CH" altLang="en-US" sz="1000" b="0" dirty="0" smtClean="0"/>
              <a:t> TOP x </a:t>
            </a:r>
            <a:r>
              <a:rPr lang="de-CH" altLang="en-US" sz="1000" b="0" dirty="0" err="1" smtClean="0"/>
              <a:t>suppliers</a:t>
            </a:r>
            <a:r>
              <a:rPr lang="de-CH" altLang="en-US" sz="1000" b="0" dirty="0" smtClean="0"/>
              <a:t>, </a:t>
            </a:r>
            <a:r>
              <a:rPr lang="de-CH" altLang="en-US" sz="1000" b="0" dirty="0" err="1" smtClean="0"/>
              <a:t>Optimize</a:t>
            </a:r>
            <a:r>
              <a:rPr lang="de-CH" altLang="en-US" sz="1000" b="0" dirty="0" smtClean="0"/>
              <a:t> </a:t>
            </a:r>
            <a:r>
              <a:rPr lang="de-CH" altLang="en-US" sz="1000" b="0" dirty="0" err="1" smtClean="0"/>
              <a:t>Packing</a:t>
            </a:r>
            <a:r>
              <a:rPr lang="de-CH" altLang="en-US" sz="1000" b="0" dirty="0" smtClean="0"/>
              <a:t> </a:t>
            </a:r>
            <a:r>
              <a:rPr lang="de-CH" altLang="en-US" sz="1000" b="0" dirty="0" err="1" smtClean="0"/>
              <a:t>and</a:t>
            </a:r>
            <a:r>
              <a:rPr lang="de-CH" altLang="en-US" sz="1000" b="0" dirty="0" smtClean="0"/>
              <a:t> </a:t>
            </a:r>
            <a:r>
              <a:rPr lang="de-CH" altLang="en-US" sz="1000" b="0" dirty="0" err="1" smtClean="0"/>
              <a:t>Logistic</a:t>
            </a:r>
            <a:r>
              <a:rPr lang="de-CH" altLang="en-US" sz="1000" b="0" dirty="0" smtClean="0"/>
              <a:t> </a:t>
            </a:r>
            <a:r>
              <a:rPr lang="de-CH" altLang="en-US" sz="1000" b="0" dirty="0" err="1" smtClean="0"/>
              <a:t>Cost</a:t>
            </a:r>
            <a:r>
              <a:rPr lang="de-CH" altLang="en-US" sz="1000" b="0" dirty="0" smtClean="0"/>
              <a:t>, </a:t>
            </a:r>
            <a:r>
              <a:rPr lang="de-CH" altLang="en-US" sz="1000" b="0" dirty="0" err="1" smtClean="0"/>
              <a:t>Improve</a:t>
            </a:r>
            <a:r>
              <a:rPr lang="de-CH" altLang="en-US" sz="1000" b="0" dirty="0" smtClean="0"/>
              <a:t> QA-</a:t>
            </a:r>
            <a:r>
              <a:rPr lang="de-CH" altLang="en-US" sz="1000" b="0" dirty="0" err="1" smtClean="0"/>
              <a:t>documentation</a:t>
            </a:r>
            <a:r>
              <a:rPr lang="de-CH" altLang="en-US" sz="1000" b="0" dirty="0" smtClean="0"/>
              <a:t>, </a:t>
            </a:r>
            <a:r>
              <a:rPr lang="de-CH" altLang="en-US" sz="1000" b="0" dirty="0" err="1" smtClean="0"/>
              <a:t>Reduce</a:t>
            </a:r>
            <a:r>
              <a:rPr lang="de-CH" altLang="en-US" sz="1000" b="0" dirty="0" smtClean="0"/>
              <a:t> Lead Time, </a:t>
            </a:r>
            <a:r>
              <a:rPr lang="de-CH" altLang="en-US" sz="1000" b="0" dirty="0" err="1" smtClean="0"/>
              <a:t>Quantity</a:t>
            </a:r>
            <a:r>
              <a:rPr lang="de-CH" altLang="en-US" sz="1000" b="0" dirty="0" smtClean="0"/>
              <a:t> </a:t>
            </a:r>
            <a:r>
              <a:rPr lang="de-CH" altLang="en-US" sz="1000" b="0" dirty="0" err="1" smtClean="0"/>
              <a:t>Contracts</a:t>
            </a:r>
            <a:r>
              <a:rPr lang="de-CH" altLang="en-US" sz="1000" b="0" dirty="0" smtClean="0"/>
              <a:t>, </a:t>
            </a:r>
            <a:r>
              <a:rPr lang="de-CH" altLang="en-US" sz="1000" b="0" dirty="0" err="1" smtClean="0"/>
              <a:t>Standardization</a:t>
            </a:r>
            <a:r>
              <a:rPr lang="de-CH" altLang="en-US" sz="1000" b="0" dirty="0" smtClean="0"/>
              <a:t>, … </a:t>
            </a:r>
            <a:endParaRPr lang="de-CH" altLang="en-US" sz="1000" b="0" dirty="0"/>
          </a:p>
        </p:txBody>
      </p:sp>
      <p:sp>
        <p:nvSpPr>
          <p:cNvPr id="38" name="Rectangle 217"/>
          <p:cNvSpPr>
            <a:spLocks noChangeArrowheads="1"/>
          </p:cNvSpPr>
          <p:nvPr/>
        </p:nvSpPr>
        <p:spPr bwMode="auto">
          <a:xfrm>
            <a:off x="3129940" y="4402599"/>
            <a:ext cx="5617249" cy="8267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36000" tIns="36000" rIns="36000" bIns="36000"/>
          <a:lstStyle>
            <a:lvl1pPr defTabSz="1042988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225425" indent="-223838" defTabSz="1042988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accent1"/>
              </a:buClr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428625" indent="-201613" defTabSz="1042988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 typeface="Franklin Gothic Book" pitchFamily="34" charset="0"/>
              <a:buChar char="―"/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620713" indent="-190500" defTabSz="1042988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accent1"/>
              </a:buClr>
              <a:buSzPct val="90000"/>
              <a:buFont typeface="Wingdings" pitchFamily="2" charset="2"/>
              <a:buChar char="o"/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790575" indent="-168275" defTabSz="1042988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Char char="–"/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1247775" indent="-168275" defTabSz="1042988" fontAlgn="base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itchFamily="34" charset="0"/>
              <a:buChar char="–"/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1704975" indent="-168275" defTabSz="1042988" fontAlgn="base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itchFamily="34" charset="0"/>
              <a:buChar char="–"/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2162175" indent="-168275" defTabSz="1042988" fontAlgn="base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itchFamily="34" charset="0"/>
              <a:buChar char="–"/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2619375" indent="-168275" defTabSz="1042988" fontAlgn="base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itchFamily="34" charset="0"/>
              <a:buChar char="–"/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1">
              <a:buFont typeface="Wingdings" pitchFamily="2" charset="2"/>
              <a:buNone/>
            </a:pPr>
            <a:r>
              <a:rPr lang="de-CH" altLang="en-US" sz="1000" b="1" u="sng" dirty="0" smtClean="0"/>
              <a:t>Material Group / Cluster TEAM:</a:t>
            </a:r>
          </a:p>
          <a:p>
            <a:pPr lvl="1">
              <a:buFont typeface="Wingdings" pitchFamily="2" charset="2"/>
              <a:buNone/>
            </a:pPr>
            <a:r>
              <a:rPr lang="de-CH" altLang="en-US" sz="1000" dirty="0" smtClean="0"/>
              <a:t>Global Key </a:t>
            </a:r>
            <a:r>
              <a:rPr lang="de-CH" altLang="en-US" sz="1000" dirty="0" err="1" smtClean="0"/>
              <a:t>Commodity</a:t>
            </a:r>
            <a:r>
              <a:rPr lang="de-CH" altLang="en-US" sz="1000" dirty="0" smtClean="0"/>
              <a:t> Manager:</a:t>
            </a:r>
          </a:p>
          <a:p>
            <a:pPr lvl="1">
              <a:buFont typeface="Wingdings" pitchFamily="2" charset="2"/>
              <a:buNone/>
            </a:pPr>
            <a:r>
              <a:rPr lang="de-CH" altLang="en-US" sz="1000" dirty="0" err="1" smtClean="0"/>
              <a:t>Local</a:t>
            </a:r>
            <a:r>
              <a:rPr lang="de-CH" altLang="en-US" sz="1000" dirty="0" smtClean="0"/>
              <a:t> Key </a:t>
            </a:r>
            <a:r>
              <a:rPr lang="de-CH" altLang="en-US" sz="1000" dirty="0" err="1" smtClean="0"/>
              <a:t>Commodity</a:t>
            </a:r>
            <a:r>
              <a:rPr lang="de-CH" altLang="en-US" sz="1000" dirty="0" smtClean="0"/>
              <a:t> Manager:</a:t>
            </a:r>
          </a:p>
          <a:p>
            <a:pPr lvl="1">
              <a:buFont typeface="Wingdings" pitchFamily="2" charset="2"/>
              <a:buNone/>
            </a:pPr>
            <a:r>
              <a:rPr lang="de-CH" altLang="en-US" sz="1000" dirty="0" smtClean="0"/>
              <a:t>Team Members:  </a:t>
            </a:r>
            <a:endParaRPr lang="de-CH" altLang="en-US" sz="1000" dirty="0"/>
          </a:p>
        </p:txBody>
      </p:sp>
      <p:cxnSp>
        <p:nvCxnSpPr>
          <p:cNvPr id="40" name="Straight Connector 39"/>
          <p:cNvCxnSpPr/>
          <p:nvPr/>
        </p:nvCxnSpPr>
        <p:spPr>
          <a:xfrm>
            <a:off x="-7951" y="980728"/>
            <a:ext cx="9151951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-7951" y="6629156"/>
            <a:ext cx="9151951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0" y="6613254"/>
            <a:ext cx="29158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9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Dateiname / Version / Speicherort / Datum</a:t>
            </a:r>
            <a:endParaRPr lang="en-US" sz="9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497313" y="6634336"/>
            <a:ext cx="36358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CH" sz="9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 x / y</a:t>
            </a:r>
            <a:endParaRPr lang="en-US" sz="9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107504" y="116632"/>
            <a:ext cx="2592288" cy="50405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 smtClean="0"/>
              <a:t>Company Logo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4211960" y="6627168"/>
            <a:ext cx="29158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9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  <a:r>
              <a:rPr lang="de-CH" sz="9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Co-</a:t>
            </a:r>
            <a:r>
              <a:rPr lang="de-CH" sz="9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  <a:r>
              <a:rPr lang="de-CH" sz="9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XXXXX / XXXXX</a:t>
            </a:r>
            <a:endParaRPr lang="en-US" sz="9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87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012532"/>
            <a:ext cx="9136049" cy="55848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/>
          <p:nvPr/>
        </p:nvCxnSpPr>
        <p:spPr>
          <a:xfrm>
            <a:off x="-7951" y="980728"/>
            <a:ext cx="9151951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-7951" y="6629156"/>
            <a:ext cx="9151951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0" y="6613254"/>
            <a:ext cx="29158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9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Dateiname / Version / Speicherort / Datum</a:t>
            </a:r>
            <a:endParaRPr lang="en-US" sz="9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497313" y="6634336"/>
            <a:ext cx="36358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CH" sz="9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 x / y</a:t>
            </a:r>
            <a:endParaRPr lang="en-US" sz="9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107504" y="116632"/>
            <a:ext cx="2592288" cy="50405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 smtClean="0"/>
              <a:t>Company Logo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4211960" y="6627168"/>
            <a:ext cx="29158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9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  <a:r>
              <a:rPr lang="de-CH" sz="9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Co-</a:t>
            </a:r>
            <a:r>
              <a:rPr lang="de-CH" sz="9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  <a:r>
              <a:rPr lang="de-CH" sz="9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XXXXX / XXXXX</a:t>
            </a:r>
            <a:endParaRPr lang="en-US" sz="9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103058" y="1142272"/>
            <a:ext cx="4345979" cy="2655532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3399FF"/>
            </a:solidFill>
            <a:miter lim="800000"/>
            <a:headEnd/>
            <a:tailEnd/>
          </a:ln>
          <a:effectLst/>
        </p:spPr>
        <p:txBody>
          <a:bodyPr lIns="72000" tIns="72000" rIns="72000" bIns="72000"/>
          <a:lstStyle>
            <a:lvl1pPr defTabSz="1042988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tabLst>
                <a:tab pos="3592513" algn="l"/>
                <a:tab pos="4837113" algn="l"/>
              </a:tabLst>
              <a:defRPr sz="1200" b="1">
                <a:solidFill>
                  <a:schemeClr val="tx1"/>
                </a:solidFill>
                <a:latin typeface="Arial" pitchFamily="34" charset="0"/>
              </a:defRPr>
            </a:lvl1pPr>
            <a:lvl2pPr marL="225425" indent="-223838" defTabSz="1042988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accent1"/>
              </a:buClr>
              <a:buFont typeface="Wingdings" pitchFamily="2" charset="2"/>
              <a:buChar char="n"/>
              <a:tabLst>
                <a:tab pos="3592513" algn="l"/>
                <a:tab pos="4837113" algn="l"/>
              </a:tabLst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428625" indent="-201613" defTabSz="1042988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 typeface="Franklin Gothic Book" pitchFamily="34" charset="0"/>
              <a:buChar char="―"/>
              <a:tabLst>
                <a:tab pos="3592513" algn="l"/>
                <a:tab pos="4837113" algn="l"/>
              </a:tabLst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620713" indent="-190500" defTabSz="1042988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accent1"/>
              </a:buClr>
              <a:buSzPct val="90000"/>
              <a:buFont typeface="Wingdings" pitchFamily="2" charset="2"/>
              <a:buChar char="o"/>
              <a:tabLst>
                <a:tab pos="3592513" algn="l"/>
                <a:tab pos="4837113" algn="l"/>
              </a:tabLst>
              <a:defRPr sz="1100">
                <a:solidFill>
                  <a:schemeClr val="tx1"/>
                </a:solidFill>
                <a:latin typeface="Arial" pitchFamily="34" charset="0"/>
              </a:defRPr>
            </a:lvl4pPr>
            <a:lvl5pPr marL="790575" indent="-168275" defTabSz="1042988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Char char="–"/>
              <a:tabLst>
                <a:tab pos="3592513" algn="l"/>
                <a:tab pos="4837113" algn="l"/>
              </a:tabLst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1247775" indent="-168275" defTabSz="1042988" fontAlgn="base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itchFamily="34" charset="0"/>
              <a:buChar char="–"/>
              <a:tabLst>
                <a:tab pos="3592513" algn="l"/>
                <a:tab pos="4837113" algn="l"/>
              </a:tabLs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1704975" indent="-168275" defTabSz="1042988" fontAlgn="base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itchFamily="34" charset="0"/>
              <a:buChar char="–"/>
              <a:tabLst>
                <a:tab pos="3592513" algn="l"/>
                <a:tab pos="4837113" algn="l"/>
              </a:tabLs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2162175" indent="-168275" defTabSz="1042988" fontAlgn="base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itchFamily="34" charset="0"/>
              <a:buChar char="–"/>
              <a:tabLst>
                <a:tab pos="3592513" algn="l"/>
                <a:tab pos="4837113" algn="l"/>
              </a:tabLs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2619375" indent="-168275" defTabSz="1042988" fontAlgn="base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itchFamily="34" charset="0"/>
              <a:buChar char="–"/>
              <a:tabLst>
                <a:tab pos="3592513" algn="l"/>
                <a:tab pos="4837113" algn="l"/>
              </a:tabLs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Aft>
                <a:spcPct val="20000"/>
              </a:spcAft>
              <a:buFontTx/>
              <a:buNone/>
            </a:pPr>
            <a:r>
              <a:rPr lang="de-CH" altLang="en-US" dirty="0" err="1" smtClean="0"/>
              <a:t>Identified</a:t>
            </a:r>
            <a:r>
              <a:rPr lang="de-CH" altLang="en-US" dirty="0" smtClean="0"/>
              <a:t> Topics / Task Pipeline:</a:t>
            </a:r>
            <a:endParaRPr lang="de-CH" altLang="en-US" dirty="0"/>
          </a:p>
          <a:p>
            <a:pPr lvl="1">
              <a:spcAft>
                <a:spcPct val="20000"/>
              </a:spcAft>
              <a:buClr>
                <a:srgbClr val="FF0000"/>
              </a:buClr>
            </a:pPr>
            <a:endParaRPr lang="de-CH" altLang="en-US" sz="1000" b="0" dirty="0"/>
          </a:p>
          <a:p>
            <a:pPr lvl="1">
              <a:spcAft>
                <a:spcPct val="20000"/>
              </a:spcAft>
              <a:buClr>
                <a:srgbClr val="FF0000"/>
              </a:buClr>
            </a:pPr>
            <a:r>
              <a:rPr lang="de-CH" altLang="en-US" sz="1000" b="0" dirty="0" err="1" smtClean="0"/>
              <a:t>Define</a:t>
            </a:r>
            <a:r>
              <a:rPr lang="de-CH" altLang="en-US" sz="1000" b="0" dirty="0" smtClean="0"/>
              <a:t> </a:t>
            </a:r>
            <a:r>
              <a:rPr lang="de-CH" altLang="en-US" sz="1000" b="0" dirty="0" err="1" smtClean="0"/>
              <a:t>Local</a:t>
            </a:r>
            <a:r>
              <a:rPr lang="de-CH" altLang="en-US" sz="1000" b="0" dirty="0" smtClean="0"/>
              <a:t> MG-Team</a:t>
            </a:r>
          </a:p>
          <a:p>
            <a:pPr lvl="1">
              <a:spcAft>
                <a:spcPct val="20000"/>
              </a:spcAft>
              <a:buClr>
                <a:srgbClr val="FF0000"/>
              </a:buClr>
            </a:pPr>
            <a:r>
              <a:rPr lang="de-CH" altLang="en-US" sz="1000" dirty="0" err="1" smtClean="0"/>
              <a:t>Collect</a:t>
            </a:r>
            <a:r>
              <a:rPr lang="de-CH" altLang="en-US" sz="1000" dirty="0" smtClean="0"/>
              <a:t> Data </a:t>
            </a:r>
            <a:r>
              <a:rPr lang="de-CH" altLang="en-US" sz="1000" dirty="0" err="1" smtClean="0"/>
              <a:t>and</a:t>
            </a:r>
            <a:r>
              <a:rPr lang="de-CH" altLang="en-US" sz="1000" dirty="0" smtClean="0"/>
              <a:t> </a:t>
            </a:r>
            <a:r>
              <a:rPr lang="de-CH" altLang="en-US" sz="1000" dirty="0" err="1" smtClean="0"/>
              <a:t>complete</a:t>
            </a:r>
            <a:r>
              <a:rPr lang="de-CH" altLang="en-US" sz="1000" dirty="0" smtClean="0"/>
              <a:t> MG Cockpits</a:t>
            </a:r>
            <a:endParaRPr lang="de-CH" altLang="en-US" sz="1000" b="0" dirty="0"/>
          </a:p>
          <a:p>
            <a:pPr lvl="1">
              <a:spcAft>
                <a:spcPct val="20000"/>
              </a:spcAft>
              <a:buClr>
                <a:srgbClr val="FF0000"/>
              </a:buClr>
            </a:pPr>
            <a:r>
              <a:rPr lang="de-CH" altLang="en-US" sz="1000" b="0" dirty="0" err="1" smtClean="0"/>
              <a:t>Collect</a:t>
            </a:r>
            <a:r>
              <a:rPr lang="de-CH" altLang="en-US" sz="1000" b="0" dirty="0" smtClean="0"/>
              <a:t> Data on </a:t>
            </a:r>
            <a:r>
              <a:rPr lang="de-CH" altLang="en-US" sz="1000" b="0" dirty="0" err="1" smtClean="0"/>
              <a:t>Suppliers</a:t>
            </a:r>
            <a:r>
              <a:rPr lang="de-CH" altLang="en-US" sz="1000" b="0" dirty="0" smtClean="0"/>
              <a:t> (</a:t>
            </a:r>
            <a:r>
              <a:rPr lang="de-CH" altLang="en-US" sz="1000" b="0" dirty="0" err="1" smtClean="0"/>
              <a:t>Contract</a:t>
            </a:r>
            <a:r>
              <a:rPr lang="de-CH" altLang="en-US" sz="1000" b="0" dirty="0" smtClean="0"/>
              <a:t>, PO-</a:t>
            </a:r>
            <a:r>
              <a:rPr lang="de-CH" altLang="en-US" sz="1000" b="0" dirty="0" err="1" smtClean="0"/>
              <a:t>history</a:t>
            </a:r>
            <a:r>
              <a:rPr lang="de-CH" altLang="en-US" sz="1000" b="0" dirty="0" smtClean="0"/>
              <a:t>, NCs, </a:t>
            </a:r>
            <a:r>
              <a:rPr lang="de-CH" altLang="en-US" sz="1000" b="0" dirty="0" err="1" smtClean="0"/>
              <a:t>contact</a:t>
            </a:r>
            <a:r>
              <a:rPr lang="de-CH" altLang="en-US" sz="1000" dirty="0" err="1" smtClean="0"/>
              <a:t>s</a:t>
            </a:r>
            <a:r>
              <a:rPr lang="de-CH" altLang="en-US" sz="1000" dirty="0" smtClean="0"/>
              <a:t>, </a:t>
            </a:r>
            <a:r>
              <a:rPr lang="de-CH" altLang="en-US" sz="1000" b="0" dirty="0" smtClean="0"/>
              <a:t>…)</a:t>
            </a:r>
          </a:p>
          <a:p>
            <a:pPr lvl="1">
              <a:spcAft>
                <a:spcPct val="20000"/>
              </a:spcAft>
              <a:buClr>
                <a:srgbClr val="FF0000"/>
              </a:buClr>
            </a:pPr>
            <a:r>
              <a:rPr lang="de-CH" altLang="en-US" sz="1000" b="0" dirty="0" err="1" smtClean="0"/>
              <a:t>Define</a:t>
            </a:r>
            <a:r>
              <a:rPr lang="de-CH" altLang="en-US" sz="1000" b="0" dirty="0" smtClean="0"/>
              <a:t> 1st </a:t>
            </a:r>
            <a:r>
              <a:rPr lang="de-CH" altLang="en-US" sz="1000" b="0" dirty="0" err="1" smtClean="0"/>
              <a:t>version</a:t>
            </a:r>
            <a:r>
              <a:rPr lang="de-CH" altLang="en-US" sz="1000" b="0" dirty="0" smtClean="0"/>
              <a:t> </a:t>
            </a:r>
            <a:r>
              <a:rPr lang="de-CH" altLang="en-US" sz="1000" b="0" dirty="0" err="1" smtClean="0"/>
              <a:t>of</a:t>
            </a:r>
            <a:r>
              <a:rPr lang="de-CH" altLang="en-US" sz="1000" b="0" dirty="0" smtClean="0"/>
              <a:t> </a:t>
            </a:r>
            <a:r>
              <a:rPr lang="de-CH" altLang="en-US" sz="1000" b="0" dirty="0" err="1" smtClean="0"/>
              <a:t>strategic</a:t>
            </a:r>
            <a:r>
              <a:rPr lang="de-CH" altLang="en-US" sz="1000" b="0" dirty="0" smtClean="0"/>
              <a:t> </a:t>
            </a:r>
            <a:r>
              <a:rPr lang="de-CH" altLang="en-US" sz="1000" b="0" dirty="0" err="1" smtClean="0"/>
              <a:t>direction</a:t>
            </a:r>
            <a:endParaRPr lang="de-CH" altLang="en-US" sz="1000" b="0" dirty="0"/>
          </a:p>
          <a:p>
            <a:pPr lvl="1">
              <a:spcAft>
                <a:spcPct val="20000"/>
              </a:spcAft>
              <a:buClr>
                <a:srgbClr val="FF0000"/>
              </a:buClr>
            </a:pPr>
            <a:r>
              <a:rPr lang="de-CH" altLang="en-US" sz="1000" b="0" dirty="0" smtClean="0"/>
              <a:t>Benchmark Top 10 </a:t>
            </a:r>
            <a:r>
              <a:rPr lang="de-CH" altLang="en-US" sz="1000" b="0" dirty="0" err="1" smtClean="0"/>
              <a:t>items</a:t>
            </a:r>
            <a:endParaRPr lang="de-CH" altLang="en-US" sz="1000" b="0" dirty="0" smtClean="0"/>
          </a:p>
          <a:p>
            <a:pPr lvl="1">
              <a:spcAft>
                <a:spcPct val="20000"/>
              </a:spcAft>
              <a:buClr>
                <a:srgbClr val="FF0000"/>
              </a:buClr>
            </a:pPr>
            <a:r>
              <a:rPr lang="de-CH" altLang="en-US" sz="1000" dirty="0" smtClean="0">
                <a:sym typeface="Wingdings" pitchFamily="2" charset="2"/>
              </a:rPr>
              <a:t>…</a:t>
            </a:r>
            <a:endParaRPr lang="de-CH" altLang="en-US" sz="1000" b="0" dirty="0">
              <a:sym typeface="Wingdings" pitchFamily="2" charset="2"/>
            </a:endParaRPr>
          </a:p>
        </p:txBody>
      </p:sp>
      <p:sp>
        <p:nvSpPr>
          <p:cNvPr id="47" name="Rectangle 4"/>
          <p:cNvSpPr>
            <a:spLocks noChangeArrowheads="1"/>
          </p:cNvSpPr>
          <p:nvPr/>
        </p:nvSpPr>
        <p:spPr bwMode="auto">
          <a:xfrm>
            <a:off x="4449037" y="1142272"/>
            <a:ext cx="4353942" cy="2655532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3399FF"/>
            </a:solidFill>
            <a:miter lim="800000"/>
            <a:headEnd/>
            <a:tailEnd/>
          </a:ln>
          <a:effectLst/>
        </p:spPr>
        <p:txBody>
          <a:bodyPr lIns="72000" tIns="72000" rIns="72000" bIns="72000"/>
          <a:lstStyle>
            <a:lvl1pPr defTabSz="1042988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tabLst>
                <a:tab pos="3592513" algn="l"/>
                <a:tab pos="4837113" algn="l"/>
              </a:tabLst>
              <a:defRPr sz="1200" b="1">
                <a:solidFill>
                  <a:schemeClr val="tx1"/>
                </a:solidFill>
                <a:latin typeface="Arial" pitchFamily="34" charset="0"/>
              </a:defRPr>
            </a:lvl1pPr>
            <a:lvl2pPr marL="225425" indent="-223838" defTabSz="1042988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accent1"/>
              </a:buClr>
              <a:buFont typeface="Wingdings" pitchFamily="2" charset="2"/>
              <a:buChar char="n"/>
              <a:tabLst>
                <a:tab pos="3592513" algn="l"/>
                <a:tab pos="4837113" algn="l"/>
              </a:tabLst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428625" indent="-201613" defTabSz="1042988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 typeface="Franklin Gothic Book" pitchFamily="34" charset="0"/>
              <a:buChar char="―"/>
              <a:tabLst>
                <a:tab pos="3592513" algn="l"/>
                <a:tab pos="4837113" algn="l"/>
              </a:tabLst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620713" indent="-190500" defTabSz="1042988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accent1"/>
              </a:buClr>
              <a:buSzPct val="90000"/>
              <a:buFont typeface="Wingdings" pitchFamily="2" charset="2"/>
              <a:buChar char="o"/>
              <a:tabLst>
                <a:tab pos="3592513" algn="l"/>
                <a:tab pos="4837113" algn="l"/>
              </a:tabLst>
              <a:defRPr sz="1100">
                <a:solidFill>
                  <a:schemeClr val="tx1"/>
                </a:solidFill>
                <a:latin typeface="Arial" pitchFamily="34" charset="0"/>
              </a:defRPr>
            </a:lvl4pPr>
            <a:lvl5pPr marL="790575" indent="-168275" defTabSz="1042988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Char char="–"/>
              <a:tabLst>
                <a:tab pos="3592513" algn="l"/>
                <a:tab pos="4837113" algn="l"/>
              </a:tabLst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1247775" indent="-168275" defTabSz="1042988" fontAlgn="base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itchFamily="34" charset="0"/>
              <a:buChar char="–"/>
              <a:tabLst>
                <a:tab pos="3592513" algn="l"/>
                <a:tab pos="4837113" algn="l"/>
              </a:tabLs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1704975" indent="-168275" defTabSz="1042988" fontAlgn="base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itchFamily="34" charset="0"/>
              <a:buChar char="–"/>
              <a:tabLst>
                <a:tab pos="3592513" algn="l"/>
                <a:tab pos="4837113" algn="l"/>
              </a:tabLs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2162175" indent="-168275" defTabSz="1042988" fontAlgn="base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itchFamily="34" charset="0"/>
              <a:buChar char="–"/>
              <a:tabLst>
                <a:tab pos="3592513" algn="l"/>
                <a:tab pos="4837113" algn="l"/>
              </a:tabLs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2619375" indent="-168275" defTabSz="1042988" fontAlgn="base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itchFamily="34" charset="0"/>
              <a:buChar char="–"/>
              <a:tabLst>
                <a:tab pos="3592513" algn="l"/>
                <a:tab pos="4837113" algn="l"/>
              </a:tabLs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Aft>
                <a:spcPct val="20000"/>
              </a:spcAft>
              <a:buFontTx/>
              <a:buNone/>
            </a:pPr>
            <a:r>
              <a:rPr lang="de-CH" altLang="en-US" dirty="0" err="1" smtClean="0"/>
              <a:t>Completed</a:t>
            </a:r>
            <a:r>
              <a:rPr lang="de-CH" altLang="en-US" dirty="0" smtClean="0"/>
              <a:t> Tasks:</a:t>
            </a:r>
            <a:endParaRPr lang="de-CH" altLang="en-US" dirty="0"/>
          </a:p>
          <a:p>
            <a:pPr lvl="1">
              <a:spcAft>
                <a:spcPct val="20000"/>
              </a:spcAft>
              <a:buClr>
                <a:srgbClr val="FF0000"/>
              </a:buClr>
            </a:pPr>
            <a:endParaRPr lang="de-CH" altLang="en-US" sz="1000" b="0" dirty="0"/>
          </a:p>
          <a:p>
            <a:pPr lvl="1">
              <a:spcAft>
                <a:spcPct val="20000"/>
              </a:spcAft>
              <a:buClr>
                <a:srgbClr val="FF0000"/>
              </a:buClr>
            </a:pPr>
            <a:r>
              <a:rPr lang="de-CH" altLang="en-US" sz="1000" b="0" dirty="0" err="1" smtClean="0"/>
              <a:t>Define</a:t>
            </a:r>
            <a:r>
              <a:rPr lang="de-CH" altLang="en-US" sz="1000" b="0" dirty="0" smtClean="0"/>
              <a:t> </a:t>
            </a:r>
            <a:r>
              <a:rPr lang="de-CH" altLang="en-US" sz="1000" b="0" dirty="0" err="1" smtClean="0"/>
              <a:t>Local</a:t>
            </a:r>
            <a:r>
              <a:rPr lang="de-CH" altLang="en-US" sz="1000" b="0" dirty="0" smtClean="0"/>
              <a:t> MG-Team</a:t>
            </a:r>
          </a:p>
          <a:p>
            <a:pPr lvl="1">
              <a:spcAft>
                <a:spcPct val="20000"/>
              </a:spcAft>
              <a:buClr>
                <a:srgbClr val="FF0000"/>
              </a:buClr>
            </a:pPr>
            <a:r>
              <a:rPr lang="de-CH" altLang="en-US" sz="1000" dirty="0" err="1" smtClean="0"/>
              <a:t>Collect</a:t>
            </a:r>
            <a:r>
              <a:rPr lang="de-CH" altLang="en-US" sz="1000" dirty="0" smtClean="0"/>
              <a:t> Data </a:t>
            </a:r>
            <a:r>
              <a:rPr lang="de-CH" altLang="en-US" sz="1000" dirty="0" err="1" smtClean="0"/>
              <a:t>and</a:t>
            </a:r>
            <a:r>
              <a:rPr lang="de-CH" altLang="en-US" sz="1000" dirty="0" smtClean="0"/>
              <a:t> </a:t>
            </a:r>
            <a:r>
              <a:rPr lang="de-CH" altLang="en-US" sz="1000" dirty="0" err="1" smtClean="0"/>
              <a:t>complete</a:t>
            </a:r>
            <a:r>
              <a:rPr lang="de-CH" altLang="en-US" sz="1000" dirty="0" smtClean="0"/>
              <a:t> MG Cockpits</a:t>
            </a:r>
            <a:endParaRPr lang="de-CH" altLang="en-US" sz="1000" b="0" dirty="0"/>
          </a:p>
          <a:p>
            <a:pPr marL="1587" lvl="1" indent="0">
              <a:spcAft>
                <a:spcPct val="20000"/>
              </a:spcAft>
              <a:buClr>
                <a:srgbClr val="FF0000"/>
              </a:buClr>
              <a:buNone/>
            </a:pPr>
            <a:endParaRPr lang="de-CH" altLang="en-US" sz="1000" dirty="0" smtClean="0">
              <a:sym typeface="Wingdings" pitchFamily="2" charset="2"/>
            </a:endParaRPr>
          </a:p>
          <a:p>
            <a:pPr marL="1587" lvl="1" indent="0">
              <a:spcAft>
                <a:spcPct val="20000"/>
              </a:spcAft>
              <a:buClr>
                <a:srgbClr val="FF0000"/>
              </a:buClr>
              <a:buNone/>
            </a:pPr>
            <a:r>
              <a:rPr lang="de-CH" altLang="en-US" b="1" dirty="0" smtClean="0"/>
              <a:t>Next </a:t>
            </a:r>
            <a:r>
              <a:rPr lang="de-CH" altLang="en-US" b="1" dirty="0" err="1" smtClean="0"/>
              <a:t>actions</a:t>
            </a:r>
            <a:r>
              <a:rPr lang="de-CH" altLang="en-US" b="1" dirty="0" smtClean="0"/>
              <a:t> </a:t>
            </a:r>
            <a:r>
              <a:rPr lang="de-CH" altLang="en-US" b="1" dirty="0" err="1" smtClean="0"/>
              <a:t>and</a:t>
            </a:r>
            <a:r>
              <a:rPr lang="de-CH" altLang="en-US" b="1" dirty="0"/>
              <a:t> </a:t>
            </a:r>
            <a:r>
              <a:rPr lang="de-CH" altLang="en-US" b="1" dirty="0" err="1" smtClean="0"/>
              <a:t>measures</a:t>
            </a:r>
            <a:r>
              <a:rPr lang="de-CH" altLang="en-US" b="1" dirty="0" smtClean="0"/>
              <a:t>:</a:t>
            </a:r>
          </a:p>
          <a:p>
            <a:pPr marL="1587" lvl="1" indent="0">
              <a:spcAft>
                <a:spcPct val="20000"/>
              </a:spcAft>
              <a:buClr>
                <a:srgbClr val="FF0000"/>
              </a:buClr>
              <a:buNone/>
            </a:pPr>
            <a:endParaRPr lang="de-CH" altLang="en-US" b="1" dirty="0">
              <a:sym typeface="Wingdings" pitchFamily="2" charset="2"/>
            </a:endParaRPr>
          </a:p>
          <a:p>
            <a:pPr lvl="1">
              <a:spcAft>
                <a:spcPct val="20000"/>
              </a:spcAft>
              <a:buClr>
                <a:srgbClr val="FF0000"/>
              </a:buClr>
            </a:pPr>
            <a:r>
              <a:rPr lang="de-CH" altLang="en-US" sz="1000" dirty="0" err="1"/>
              <a:t>Collect</a:t>
            </a:r>
            <a:r>
              <a:rPr lang="de-CH" altLang="en-US" sz="1000" dirty="0"/>
              <a:t> Data on </a:t>
            </a:r>
            <a:r>
              <a:rPr lang="de-CH" altLang="en-US" sz="1000" dirty="0" err="1"/>
              <a:t>Suppliers</a:t>
            </a:r>
            <a:r>
              <a:rPr lang="de-CH" altLang="en-US" sz="1000" dirty="0"/>
              <a:t> (</a:t>
            </a:r>
            <a:r>
              <a:rPr lang="de-CH" altLang="en-US" sz="1000" dirty="0" err="1"/>
              <a:t>Contract</a:t>
            </a:r>
            <a:r>
              <a:rPr lang="de-CH" altLang="en-US" sz="1000" dirty="0"/>
              <a:t>, PO-</a:t>
            </a:r>
            <a:r>
              <a:rPr lang="de-CH" altLang="en-US" sz="1000" dirty="0" err="1"/>
              <a:t>history</a:t>
            </a:r>
            <a:r>
              <a:rPr lang="de-CH" altLang="en-US" sz="1000" dirty="0"/>
              <a:t>, NCs, </a:t>
            </a:r>
            <a:r>
              <a:rPr lang="de-CH" altLang="en-US" sz="1000" dirty="0" err="1"/>
              <a:t>contacts</a:t>
            </a:r>
            <a:r>
              <a:rPr lang="de-CH" altLang="en-US" sz="1000" dirty="0"/>
              <a:t>, …)</a:t>
            </a:r>
          </a:p>
          <a:p>
            <a:pPr lvl="1">
              <a:spcAft>
                <a:spcPct val="20000"/>
              </a:spcAft>
              <a:buClr>
                <a:srgbClr val="FF0000"/>
              </a:buClr>
            </a:pPr>
            <a:r>
              <a:rPr lang="de-CH" altLang="en-US" sz="1000" dirty="0" err="1"/>
              <a:t>Define</a:t>
            </a:r>
            <a:r>
              <a:rPr lang="de-CH" altLang="en-US" sz="1000" dirty="0"/>
              <a:t> 1st </a:t>
            </a:r>
            <a:r>
              <a:rPr lang="de-CH" altLang="en-US" sz="1000" dirty="0" err="1"/>
              <a:t>version</a:t>
            </a:r>
            <a:r>
              <a:rPr lang="de-CH" altLang="en-US" sz="1000" dirty="0"/>
              <a:t> </a:t>
            </a:r>
            <a:r>
              <a:rPr lang="de-CH" altLang="en-US" sz="1000" dirty="0" err="1"/>
              <a:t>of</a:t>
            </a:r>
            <a:r>
              <a:rPr lang="de-CH" altLang="en-US" sz="1000" dirty="0"/>
              <a:t> </a:t>
            </a:r>
            <a:r>
              <a:rPr lang="de-CH" altLang="en-US" sz="1000" dirty="0" err="1"/>
              <a:t>strategic</a:t>
            </a:r>
            <a:r>
              <a:rPr lang="de-CH" altLang="en-US" sz="1000" dirty="0"/>
              <a:t> </a:t>
            </a:r>
            <a:r>
              <a:rPr lang="de-CH" altLang="en-US" sz="1000" dirty="0" err="1"/>
              <a:t>direction</a:t>
            </a:r>
            <a:endParaRPr lang="de-CH" altLang="en-US" sz="1000" dirty="0"/>
          </a:p>
          <a:p>
            <a:pPr lvl="1">
              <a:spcAft>
                <a:spcPct val="20000"/>
              </a:spcAft>
              <a:buClr>
                <a:srgbClr val="FF0000"/>
              </a:buClr>
            </a:pPr>
            <a:r>
              <a:rPr lang="de-CH" altLang="en-US" sz="1000" dirty="0"/>
              <a:t>Benchmark Top 10 </a:t>
            </a:r>
            <a:r>
              <a:rPr lang="de-CH" altLang="en-US" sz="1000" dirty="0" err="1"/>
              <a:t>items</a:t>
            </a:r>
            <a:endParaRPr lang="de-CH" altLang="en-US" sz="1000" dirty="0"/>
          </a:p>
          <a:p>
            <a:pPr lvl="1">
              <a:spcAft>
                <a:spcPct val="20000"/>
              </a:spcAft>
              <a:buClr>
                <a:srgbClr val="FF0000"/>
              </a:buClr>
            </a:pPr>
            <a:r>
              <a:rPr lang="de-CH" altLang="en-US" sz="1000" dirty="0">
                <a:sym typeface="Wingdings" pitchFamily="2" charset="2"/>
              </a:rPr>
              <a:t>…</a:t>
            </a:r>
          </a:p>
          <a:p>
            <a:pPr marL="1587" lvl="1" indent="0">
              <a:spcAft>
                <a:spcPct val="20000"/>
              </a:spcAft>
              <a:buClr>
                <a:srgbClr val="FF0000"/>
              </a:buClr>
              <a:buNone/>
            </a:pPr>
            <a:endParaRPr lang="de-CH" altLang="en-US" b="1" dirty="0">
              <a:sym typeface="Wingdings" pitchFamily="2" charset="2"/>
            </a:endParaRPr>
          </a:p>
        </p:txBody>
      </p:sp>
      <p:sp>
        <p:nvSpPr>
          <p:cNvPr id="48" name="Rectangle 4"/>
          <p:cNvSpPr>
            <a:spLocks noChangeArrowheads="1"/>
          </p:cNvSpPr>
          <p:nvPr/>
        </p:nvSpPr>
        <p:spPr bwMode="auto">
          <a:xfrm>
            <a:off x="4449037" y="3797804"/>
            <a:ext cx="4353942" cy="2655532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3399FF"/>
            </a:solidFill>
            <a:miter lim="800000"/>
            <a:headEnd/>
            <a:tailEnd/>
          </a:ln>
          <a:effectLst/>
        </p:spPr>
        <p:txBody>
          <a:bodyPr lIns="72000" tIns="72000" rIns="72000" bIns="72000"/>
          <a:lstStyle>
            <a:lvl1pPr defTabSz="1042988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tabLst>
                <a:tab pos="3592513" algn="l"/>
                <a:tab pos="4837113" algn="l"/>
              </a:tabLst>
              <a:defRPr sz="1200" b="1">
                <a:solidFill>
                  <a:schemeClr val="tx1"/>
                </a:solidFill>
                <a:latin typeface="Arial" pitchFamily="34" charset="0"/>
              </a:defRPr>
            </a:lvl1pPr>
            <a:lvl2pPr marL="225425" indent="-223838" defTabSz="1042988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accent1"/>
              </a:buClr>
              <a:buFont typeface="Wingdings" pitchFamily="2" charset="2"/>
              <a:buChar char="n"/>
              <a:tabLst>
                <a:tab pos="3592513" algn="l"/>
                <a:tab pos="4837113" algn="l"/>
              </a:tabLst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428625" indent="-201613" defTabSz="1042988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 typeface="Franklin Gothic Book" pitchFamily="34" charset="0"/>
              <a:buChar char="―"/>
              <a:tabLst>
                <a:tab pos="3592513" algn="l"/>
                <a:tab pos="4837113" algn="l"/>
              </a:tabLst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620713" indent="-190500" defTabSz="1042988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accent1"/>
              </a:buClr>
              <a:buSzPct val="90000"/>
              <a:buFont typeface="Wingdings" pitchFamily="2" charset="2"/>
              <a:buChar char="o"/>
              <a:tabLst>
                <a:tab pos="3592513" algn="l"/>
                <a:tab pos="4837113" algn="l"/>
              </a:tabLst>
              <a:defRPr sz="1100">
                <a:solidFill>
                  <a:schemeClr val="tx1"/>
                </a:solidFill>
                <a:latin typeface="Arial" pitchFamily="34" charset="0"/>
              </a:defRPr>
            </a:lvl4pPr>
            <a:lvl5pPr marL="790575" indent="-168275" defTabSz="1042988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Char char="–"/>
              <a:tabLst>
                <a:tab pos="3592513" algn="l"/>
                <a:tab pos="4837113" algn="l"/>
              </a:tabLst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1247775" indent="-168275" defTabSz="1042988" fontAlgn="base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itchFamily="34" charset="0"/>
              <a:buChar char="–"/>
              <a:tabLst>
                <a:tab pos="3592513" algn="l"/>
                <a:tab pos="4837113" algn="l"/>
              </a:tabLs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1704975" indent="-168275" defTabSz="1042988" fontAlgn="base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itchFamily="34" charset="0"/>
              <a:buChar char="–"/>
              <a:tabLst>
                <a:tab pos="3592513" algn="l"/>
                <a:tab pos="4837113" algn="l"/>
              </a:tabLs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2162175" indent="-168275" defTabSz="1042988" fontAlgn="base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itchFamily="34" charset="0"/>
              <a:buChar char="–"/>
              <a:tabLst>
                <a:tab pos="3592513" algn="l"/>
                <a:tab pos="4837113" algn="l"/>
              </a:tabLs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2619375" indent="-168275" defTabSz="1042988" fontAlgn="base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itchFamily="34" charset="0"/>
              <a:buChar char="–"/>
              <a:tabLst>
                <a:tab pos="3592513" algn="l"/>
                <a:tab pos="4837113" algn="l"/>
              </a:tabLs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Aft>
                <a:spcPct val="20000"/>
              </a:spcAft>
              <a:buFontTx/>
              <a:buNone/>
            </a:pPr>
            <a:r>
              <a:rPr lang="de-CH" altLang="en-US" dirty="0" smtClean="0"/>
              <a:t>Market Info:</a:t>
            </a:r>
          </a:p>
          <a:p>
            <a:pPr>
              <a:spcAft>
                <a:spcPct val="20000"/>
              </a:spcAft>
              <a:buFontTx/>
              <a:buNone/>
            </a:pPr>
            <a:endParaRPr lang="de-CH" altLang="en-US" sz="1220" b="0" dirty="0"/>
          </a:p>
          <a:p>
            <a:pPr>
              <a:spcAft>
                <a:spcPct val="20000"/>
              </a:spcAft>
              <a:buFontTx/>
              <a:buNone/>
            </a:pPr>
            <a:endParaRPr lang="de-CH" altLang="en-US" sz="1220" b="0" dirty="0" smtClean="0"/>
          </a:p>
          <a:p>
            <a:pPr>
              <a:spcAft>
                <a:spcPct val="20000"/>
              </a:spcAft>
              <a:buFontTx/>
              <a:buNone/>
            </a:pPr>
            <a:endParaRPr lang="de-CH" altLang="en-US" sz="1220" b="0" dirty="0"/>
          </a:p>
          <a:p>
            <a:pPr>
              <a:spcAft>
                <a:spcPct val="20000"/>
              </a:spcAft>
              <a:buFontTx/>
              <a:buNone/>
            </a:pPr>
            <a:endParaRPr lang="de-CH" altLang="en-US" sz="1220" b="0" dirty="0" smtClean="0"/>
          </a:p>
          <a:p>
            <a:pPr>
              <a:spcAft>
                <a:spcPct val="20000"/>
              </a:spcAft>
              <a:buFontTx/>
              <a:buNone/>
            </a:pPr>
            <a:endParaRPr lang="de-CH" altLang="en-US" sz="1220" b="0" dirty="0"/>
          </a:p>
          <a:p>
            <a:pPr>
              <a:spcAft>
                <a:spcPct val="20000"/>
              </a:spcAft>
              <a:buFontTx/>
              <a:buNone/>
            </a:pPr>
            <a:endParaRPr lang="de-CH" altLang="en-US" sz="1220" b="0" dirty="0" smtClean="0"/>
          </a:p>
          <a:p>
            <a:pPr>
              <a:spcAft>
                <a:spcPct val="20000"/>
              </a:spcAft>
              <a:buFontTx/>
              <a:buNone/>
            </a:pPr>
            <a:endParaRPr lang="de-CH" altLang="en-US" sz="1220" b="0" dirty="0"/>
          </a:p>
          <a:p>
            <a:pPr>
              <a:spcAft>
                <a:spcPct val="20000"/>
              </a:spcAft>
              <a:buFontTx/>
              <a:buNone/>
            </a:pPr>
            <a:endParaRPr lang="de-CH" altLang="en-US" sz="1220" b="0" dirty="0" smtClean="0"/>
          </a:p>
          <a:p>
            <a:pPr>
              <a:spcAft>
                <a:spcPct val="20000"/>
              </a:spcAft>
              <a:buFontTx/>
              <a:buNone/>
            </a:pPr>
            <a:endParaRPr lang="de-CH" altLang="en-US" dirty="0"/>
          </a:p>
          <a:p>
            <a:pPr>
              <a:spcAft>
                <a:spcPct val="20000"/>
              </a:spcAft>
              <a:buFontTx/>
              <a:buNone/>
            </a:pPr>
            <a:r>
              <a:rPr lang="de-CH" altLang="en-US" b="0" dirty="0" smtClean="0"/>
              <a:t>Comment: </a:t>
            </a:r>
            <a:r>
              <a:rPr lang="de-CH" altLang="en-US" b="0" dirty="0" err="1" smtClean="0"/>
              <a:t>blablabla</a:t>
            </a:r>
            <a:r>
              <a:rPr lang="de-CH" altLang="en-US" b="0" dirty="0" smtClean="0"/>
              <a:t>…</a:t>
            </a:r>
            <a:endParaRPr lang="de-CH" altLang="en-US" b="0" dirty="0"/>
          </a:p>
        </p:txBody>
      </p:sp>
      <p:graphicFrame>
        <p:nvGraphicFramePr>
          <p:cNvPr id="49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346673"/>
              </p:ext>
            </p:extLst>
          </p:nvPr>
        </p:nvGraphicFramePr>
        <p:xfrm>
          <a:off x="136157" y="3823002"/>
          <a:ext cx="4273587" cy="2613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268"/>
                <a:gridCol w="1022061"/>
                <a:gridCol w="751258"/>
              </a:tblGrid>
              <a:tr h="419452">
                <a:tc>
                  <a:txBody>
                    <a:bodyPr/>
                    <a:lstStyle/>
                    <a:p>
                      <a:r>
                        <a:rPr lang="de-CH" sz="1100" dirty="0" smtClean="0">
                          <a:solidFill>
                            <a:schemeClr val="tx1"/>
                          </a:solidFill>
                        </a:rPr>
                        <a:t>Milestones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1100" dirty="0" smtClean="0">
                          <a:solidFill>
                            <a:schemeClr val="tx1"/>
                          </a:solidFill>
                        </a:rPr>
                        <a:t>Due</a:t>
                      </a:r>
                      <a:r>
                        <a:rPr lang="de-CH" sz="11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de-CH" sz="1100" baseline="0" dirty="0" smtClean="0">
                          <a:solidFill>
                            <a:schemeClr val="tx1"/>
                          </a:solidFill>
                        </a:rPr>
                        <a:t>Date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1100" dirty="0" smtClean="0">
                          <a:solidFill>
                            <a:schemeClr val="tx1"/>
                          </a:solidFill>
                        </a:rPr>
                        <a:t>On </a:t>
                      </a:r>
                      <a:r>
                        <a:rPr lang="de-CH" sz="1100" dirty="0" err="1" smtClean="0">
                          <a:solidFill>
                            <a:schemeClr val="tx1"/>
                          </a:solidFill>
                        </a:rPr>
                        <a:t>track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4524">
                <a:tc>
                  <a:txBody>
                    <a:bodyPr/>
                    <a:lstStyle/>
                    <a:p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4524">
                <a:tc>
                  <a:txBody>
                    <a:bodyPr/>
                    <a:lstStyle/>
                    <a:p>
                      <a:endParaRPr lang="en-US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4524">
                <a:tc>
                  <a:txBody>
                    <a:bodyPr/>
                    <a:lstStyle/>
                    <a:p>
                      <a:endParaRPr lang="en-US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4524">
                <a:tc>
                  <a:txBody>
                    <a:bodyPr/>
                    <a:lstStyle/>
                    <a:p>
                      <a:endParaRPr lang="en-US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4524">
                <a:tc>
                  <a:txBody>
                    <a:bodyPr/>
                    <a:lstStyle/>
                    <a:p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4524">
                <a:tc>
                  <a:txBody>
                    <a:bodyPr/>
                    <a:lstStyle/>
                    <a:p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0" name="Rectangle 4"/>
          <p:cNvSpPr>
            <a:spLocks noChangeArrowheads="1"/>
          </p:cNvSpPr>
          <p:nvPr/>
        </p:nvSpPr>
        <p:spPr bwMode="auto">
          <a:xfrm>
            <a:off x="103058" y="3797804"/>
            <a:ext cx="4345979" cy="2655532"/>
          </a:xfrm>
          <a:prstGeom prst="rect">
            <a:avLst/>
          </a:prstGeom>
          <a:noFill/>
          <a:ln w="9525" algn="ctr">
            <a:solidFill>
              <a:srgbClr val="3399FF"/>
            </a:solidFill>
            <a:miter lim="800000"/>
            <a:headEnd/>
            <a:tailEnd/>
          </a:ln>
          <a:effectLst/>
        </p:spPr>
        <p:txBody>
          <a:bodyPr lIns="72000" tIns="72000" rIns="72000" bIns="72000"/>
          <a:lstStyle>
            <a:lvl1pPr defTabSz="1042988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tabLst>
                <a:tab pos="3592513" algn="l"/>
                <a:tab pos="4837113" algn="l"/>
              </a:tabLst>
              <a:defRPr sz="1200" b="1">
                <a:solidFill>
                  <a:schemeClr val="tx1"/>
                </a:solidFill>
                <a:latin typeface="Arial" pitchFamily="34" charset="0"/>
              </a:defRPr>
            </a:lvl1pPr>
            <a:lvl2pPr marL="225425" indent="-223838" defTabSz="1042988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accent1"/>
              </a:buClr>
              <a:buFont typeface="Wingdings" pitchFamily="2" charset="2"/>
              <a:buChar char="n"/>
              <a:tabLst>
                <a:tab pos="3592513" algn="l"/>
                <a:tab pos="4837113" algn="l"/>
              </a:tabLst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428625" indent="-201613" defTabSz="1042988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 typeface="Franklin Gothic Book" pitchFamily="34" charset="0"/>
              <a:buChar char="―"/>
              <a:tabLst>
                <a:tab pos="3592513" algn="l"/>
                <a:tab pos="4837113" algn="l"/>
              </a:tabLst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620713" indent="-190500" defTabSz="1042988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accent1"/>
              </a:buClr>
              <a:buSzPct val="90000"/>
              <a:buFont typeface="Wingdings" pitchFamily="2" charset="2"/>
              <a:buChar char="o"/>
              <a:tabLst>
                <a:tab pos="3592513" algn="l"/>
                <a:tab pos="4837113" algn="l"/>
              </a:tabLst>
              <a:defRPr sz="1100">
                <a:solidFill>
                  <a:schemeClr val="tx1"/>
                </a:solidFill>
                <a:latin typeface="Arial" pitchFamily="34" charset="0"/>
              </a:defRPr>
            </a:lvl4pPr>
            <a:lvl5pPr marL="790575" indent="-168275" defTabSz="1042988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Char char="–"/>
              <a:tabLst>
                <a:tab pos="3592513" algn="l"/>
                <a:tab pos="4837113" algn="l"/>
              </a:tabLst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1247775" indent="-168275" defTabSz="1042988" fontAlgn="base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itchFamily="34" charset="0"/>
              <a:buChar char="–"/>
              <a:tabLst>
                <a:tab pos="3592513" algn="l"/>
                <a:tab pos="4837113" algn="l"/>
              </a:tabLs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1704975" indent="-168275" defTabSz="1042988" fontAlgn="base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itchFamily="34" charset="0"/>
              <a:buChar char="–"/>
              <a:tabLst>
                <a:tab pos="3592513" algn="l"/>
                <a:tab pos="4837113" algn="l"/>
              </a:tabLs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2162175" indent="-168275" defTabSz="1042988" fontAlgn="base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itchFamily="34" charset="0"/>
              <a:buChar char="–"/>
              <a:tabLst>
                <a:tab pos="3592513" algn="l"/>
                <a:tab pos="4837113" algn="l"/>
              </a:tabLs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2619375" indent="-168275" defTabSz="1042988" fontAlgn="base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itchFamily="34" charset="0"/>
              <a:buChar char="–"/>
              <a:tabLst>
                <a:tab pos="3592513" algn="l"/>
                <a:tab pos="4837113" algn="l"/>
              </a:tabLs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Aft>
                <a:spcPct val="20000"/>
              </a:spcAft>
              <a:buFontTx/>
              <a:buNone/>
            </a:pPr>
            <a:endParaRPr lang="de-CH" altLang="en-US" sz="1000" b="0" dirty="0">
              <a:sym typeface="Wingdings" pitchFamily="2" charset="2"/>
            </a:endParaRPr>
          </a:p>
        </p:txBody>
      </p:sp>
      <p:pic>
        <p:nvPicPr>
          <p:cNvPr id="51" name="Picture 1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826" y="4067529"/>
            <a:ext cx="3996377" cy="1797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AD5E7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AAD5E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2" name="Rectangle 19"/>
          <p:cNvSpPr>
            <a:spLocks noChangeArrowheads="1"/>
          </p:cNvSpPr>
          <p:nvPr/>
        </p:nvSpPr>
        <p:spPr bwMode="auto">
          <a:xfrm>
            <a:off x="4538876" y="6300089"/>
            <a:ext cx="2597150" cy="109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57263">
              <a:spcBef>
                <a:spcPct val="0"/>
              </a:spcBef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19100" defTabSz="957263">
              <a:spcBef>
                <a:spcPct val="0"/>
              </a:spcBef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39788" defTabSz="957263">
              <a:spcBef>
                <a:spcPct val="0"/>
              </a:spcBef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58888" defTabSz="957263">
              <a:spcBef>
                <a:spcPct val="0"/>
              </a:spcBef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79575" defTabSz="957263">
              <a:spcBef>
                <a:spcPct val="0"/>
              </a:spcBef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36775" defTabSz="957263" fontAlgn="base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93975" defTabSz="957263" fontAlgn="base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51175" defTabSz="957263" fontAlgn="base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08375" defTabSz="957263" fontAlgn="base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de-CH" altLang="en-US" sz="800" b="0" dirty="0">
                <a:latin typeface="Arial" pitchFamily="34" charset="0"/>
              </a:rPr>
              <a:t>Quelle: http://www.caef.org/scrap_information/default.asp</a:t>
            </a:r>
          </a:p>
        </p:txBody>
      </p:sp>
    </p:spTree>
    <p:extLst>
      <p:ext uri="{BB962C8B-B14F-4D97-AF65-F5344CB8AC3E}">
        <p14:creationId xmlns:p14="http://schemas.microsoft.com/office/powerpoint/2010/main" val="319441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247</Words>
  <Application>Microsoft Office PowerPoint</Application>
  <PresentationFormat>On-screen Show (4:3)</PresentationFormat>
  <Paragraphs>70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Larissa</vt:lpstr>
      <vt:lpstr>Microsoft Excel Worksheet</vt:lpstr>
      <vt:lpstr>PowerPoint Presentation</vt:lpstr>
      <vt:lpstr>PowerPoint Presentation</vt:lpstr>
    </vt:vector>
  </TitlesOfParts>
  <Company>SMS Siemag AG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Gruber, Jonas (SMS Concast AG)</dc:creator>
  <cp:lastModifiedBy>Gruber, Jonas (SMS Concast AG)</cp:lastModifiedBy>
  <cp:revision>80</cp:revision>
  <dcterms:created xsi:type="dcterms:W3CDTF">2016-09-03T07:30:47Z</dcterms:created>
  <dcterms:modified xsi:type="dcterms:W3CDTF">2019-10-14T07:48:22Z</dcterms:modified>
</cp:coreProperties>
</file>