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6" r:id="rId2"/>
    <p:sldId id="31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5" autoAdjust="0"/>
    <p:restoredTop sz="94660"/>
  </p:normalViewPr>
  <p:slideViewPr>
    <p:cSldViewPr snapToObjects="1">
      <p:cViewPr>
        <p:scale>
          <a:sx n="120" d="100"/>
          <a:sy n="120" d="100"/>
        </p:scale>
        <p:origin x="-141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AFF3-55AF-4F1B-A1B4-DECC75E402C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C141-BA9F-4CE8-9DE9-F145FB30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9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6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217F-FB2C-4171-B3F9-23F1B5D854E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5AC2-5977-432A-AAC9-5E8921A7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6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12532"/>
            <a:ext cx="9136049" cy="55848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131171" y="1263058"/>
            <a:ext cx="2663826" cy="5138739"/>
            <a:chOff x="175" y="597"/>
            <a:chExt cx="1678" cy="323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176" y="597"/>
              <a:ext cx="1677" cy="1536"/>
              <a:chOff x="176" y="597"/>
              <a:chExt cx="1677" cy="1536"/>
            </a:xfrm>
          </p:grpSpPr>
          <p:sp>
            <p:nvSpPr>
              <p:cNvPr id="21" name="Rectangle 4"/>
              <p:cNvSpPr>
                <a:spLocks noChangeAspect="1" noChangeArrowheads="1"/>
              </p:cNvSpPr>
              <p:nvPr/>
            </p:nvSpPr>
            <p:spPr bwMode="auto">
              <a:xfrm rot="16200000">
                <a:off x="-449" y="1222"/>
                <a:ext cx="1378" cy="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88" tIns="31750" rIns="65088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Relative Value </a:t>
                </a:r>
                <a:r>
                  <a:rPr lang="de-CH" altLang="en-US" sz="1000" dirty="0" err="1" smtClean="0">
                    <a:latin typeface="Arial" pitchFamily="34" charset="0"/>
                    <a:cs typeface="Arial" panose="020B0604020202020204" pitchFamily="34" charset="0"/>
                  </a:rPr>
                  <a:t>of</a:t>
                </a:r>
                <a:r>
                  <a:rPr lang="de-CH" altLang="en-US" sz="1000" dirty="0" smtClean="0">
                    <a:latin typeface="Arial" pitchFamily="34" charset="0"/>
                    <a:cs typeface="Arial" panose="020B0604020202020204" pitchFamily="34" charset="0"/>
                  </a:rPr>
                  <a:t> Material Group</a:t>
                </a:r>
                <a:endParaRPr lang="de-CH" altLang="en-US" sz="1000" dirty="0">
                  <a:latin typeface="Arial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5"/>
              <p:cNvSpPr>
                <a:spLocks noChangeAspect="1" noChangeArrowheads="1"/>
              </p:cNvSpPr>
              <p:nvPr/>
            </p:nvSpPr>
            <p:spPr bwMode="auto">
              <a:xfrm rot="16200000">
                <a:off x="346" y="1530"/>
                <a:ext cx="199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err="1" smtClean="0"/>
                  <a:t>low</a:t>
                </a:r>
                <a:endParaRPr lang="de-CH" altLang="en-US" sz="700" dirty="0"/>
              </a:p>
            </p:txBody>
          </p:sp>
          <p:sp>
            <p:nvSpPr>
              <p:cNvPr id="23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50" y="1933"/>
                <a:ext cx="199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err="1" smtClean="0"/>
                  <a:t>low</a:t>
                </a:r>
                <a:endParaRPr lang="de-CH" altLang="en-US" sz="700" dirty="0"/>
              </a:p>
            </p:txBody>
          </p:sp>
          <p:sp>
            <p:nvSpPr>
              <p:cNvPr id="24" name="Rectangle 7"/>
              <p:cNvSpPr>
                <a:spLocks noChangeAspect="1" noChangeArrowheads="1"/>
              </p:cNvSpPr>
              <p:nvPr/>
            </p:nvSpPr>
            <p:spPr bwMode="auto">
              <a:xfrm>
                <a:off x="737" y="2005"/>
                <a:ext cx="968" cy="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88" tIns="31750" rIns="65088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1000" dirty="0" err="1" smtClean="0">
                    <a:latin typeface="Arial" pitchFamily="34" charset="0"/>
                  </a:rPr>
                  <a:t>Procurement</a:t>
                </a:r>
                <a:r>
                  <a:rPr lang="de-CH" altLang="en-US" sz="1000" dirty="0" smtClean="0">
                    <a:latin typeface="Arial" pitchFamily="34" charset="0"/>
                  </a:rPr>
                  <a:t> </a:t>
                </a:r>
                <a:r>
                  <a:rPr lang="de-CH" altLang="en-US" sz="1000" dirty="0" err="1" smtClean="0">
                    <a:latin typeface="Arial" pitchFamily="34" charset="0"/>
                  </a:rPr>
                  <a:t>Risk</a:t>
                </a:r>
                <a:endParaRPr lang="de-CH" altLang="en-US" sz="1000" dirty="0">
                  <a:latin typeface="Arial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67" y="1933"/>
                <a:ext cx="221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smtClean="0"/>
                  <a:t>high</a:t>
                </a:r>
                <a:endParaRPr lang="de-CH" altLang="en-US" sz="700" dirty="0"/>
              </a:p>
            </p:txBody>
          </p:sp>
          <p:sp>
            <p:nvSpPr>
              <p:cNvPr id="26" name="Rectangle 9"/>
              <p:cNvSpPr>
                <a:spLocks noChangeAspect="1" noChangeArrowheads="1"/>
              </p:cNvSpPr>
              <p:nvPr/>
            </p:nvSpPr>
            <p:spPr bwMode="auto">
              <a:xfrm rot="16200000">
                <a:off x="335" y="886"/>
                <a:ext cx="221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smtClean="0"/>
                  <a:t>high</a:t>
                </a:r>
                <a:endParaRPr lang="de-CH" altLang="en-US" sz="700" dirty="0"/>
              </a:p>
            </p:txBody>
          </p:sp>
          <p:grpSp>
            <p:nvGrpSpPr>
              <p:cNvPr id="27" name="Group 10"/>
              <p:cNvGrpSpPr>
                <a:grpSpLocks/>
              </p:cNvGrpSpPr>
              <p:nvPr/>
            </p:nvGrpSpPr>
            <p:grpSpPr bwMode="auto">
              <a:xfrm>
                <a:off x="588" y="687"/>
                <a:ext cx="1265" cy="1245"/>
                <a:chOff x="494" y="866"/>
                <a:chExt cx="1265" cy="1245"/>
              </a:xfrm>
            </p:grpSpPr>
            <p:sp>
              <p:nvSpPr>
                <p:cNvPr id="31" name="Rectangl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494" y="1489"/>
                  <a:ext cx="633" cy="6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1489"/>
                  <a:ext cx="632" cy="6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494" y="866"/>
                  <a:ext cx="633" cy="62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Rectangl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866"/>
                  <a:ext cx="632" cy="62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409" y="652"/>
                <a:ext cx="128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20% </a:t>
                </a:r>
              </a:p>
            </p:txBody>
          </p:sp>
          <p:sp>
            <p:nvSpPr>
              <p:cNvPr id="29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409" y="1256"/>
                <a:ext cx="128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10 %</a:t>
                </a:r>
              </a:p>
            </p:txBody>
          </p:sp>
          <p:sp>
            <p:nvSpPr>
              <p:cNvPr id="30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440" y="1857"/>
                <a:ext cx="97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0 %</a:t>
                </a:r>
              </a:p>
            </p:txBody>
          </p:sp>
        </p:grp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175" y="2281"/>
              <a:ext cx="1676" cy="1553"/>
              <a:chOff x="175" y="2281"/>
              <a:chExt cx="1676" cy="1553"/>
            </a:xfrm>
          </p:grpSpPr>
          <p:sp>
            <p:nvSpPr>
              <p:cNvPr id="7" name="Rectangle 18"/>
              <p:cNvSpPr>
                <a:spLocks noChangeAspect="1" noChangeArrowheads="1"/>
              </p:cNvSpPr>
              <p:nvPr/>
            </p:nvSpPr>
            <p:spPr bwMode="auto">
              <a:xfrm rot="16200000">
                <a:off x="-450" y="2906"/>
                <a:ext cx="1378" cy="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88" tIns="31750" rIns="65088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1000" dirty="0" err="1" smtClean="0">
                    <a:latin typeface="Arial" pitchFamily="34" charset="0"/>
                  </a:rPr>
                  <a:t>Spend</a:t>
                </a:r>
                <a:r>
                  <a:rPr lang="de-CH" altLang="en-US" sz="1000" dirty="0" smtClean="0">
                    <a:latin typeface="Arial" pitchFamily="34" charset="0"/>
                  </a:rPr>
                  <a:t> Key </a:t>
                </a:r>
                <a:r>
                  <a:rPr lang="de-CH" altLang="en-US" sz="1000" dirty="0" err="1" smtClean="0">
                    <a:latin typeface="Arial" pitchFamily="34" charset="0"/>
                  </a:rPr>
                  <a:t>Suppliers</a:t>
                </a:r>
                <a:endParaRPr lang="de-CH" altLang="en-US" sz="1000" dirty="0">
                  <a:latin typeface="Arial" pitchFamily="34" charset="0"/>
                </a:endParaRPr>
              </a:p>
            </p:txBody>
          </p:sp>
          <p:sp>
            <p:nvSpPr>
              <p:cNvPr id="8" name="Rectangle 19"/>
              <p:cNvSpPr>
                <a:spLocks noChangeAspect="1" noChangeArrowheads="1"/>
              </p:cNvSpPr>
              <p:nvPr/>
            </p:nvSpPr>
            <p:spPr bwMode="auto">
              <a:xfrm rot="16200000">
                <a:off x="345" y="3214"/>
                <a:ext cx="199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err="1" smtClean="0"/>
                  <a:t>low</a:t>
                </a:r>
                <a:endParaRPr lang="de-CH" altLang="en-US" sz="700" dirty="0"/>
              </a:p>
            </p:txBody>
          </p:sp>
          <p:sp>
            <p:nvSpPr>
              <p:cNvPr id="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648" y="3614"/>
                <a:ext cx="199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err="1" smtClean="0"/>
                  <a:t>low</a:t>
                </a:r>
                <a:endParaRPr lang="de-CH" altLang="en-US" sz="700" dirty="0"/>
              </a:p>
            </p:txBody>
          </p:sp>
          <p:sp>
            <p:nvSpPr>
              <p:cNvPr id="10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735" y="3706"/>
                <a:ext cx="968" cy="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88" tIns="31750" rIns="65088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1000" dirty="0" err="1" smtClean="0">
                    <a:latin typeface="Arial" pitchFamily="34" charset="0"/>
                  </a:rPr>
                  <a:t>Procurement</a:t>
                </a:r>
                <a:r>
                  <a:rPr lang="de-CH" altLang="en-US" sz="1000" dirty="0" smtClean="0">
                    <a:latin typeface="Arial" pitchFamily="34" charset="0"/>
                  </a:rPr>
                  <a:t> </a:t>
                </a:r>
                <a:r>
                  <a:rPr lang="de-CH" altLang="en-US" sz="1000" dirty="0" err="1" smtClean="0">
                    <a:latin typeface="Arial" pitchFamily="34" charset="0"/>
                  </a:rPr>
                  <a:t>Risk</a:t>
                </a:r>
                <a:endParaRPr lang="de-CH" altLang="en-US" sz="1000" dirty="0">
                  <a:latin typeface="Arial" pitchFamily="34" charset="0"/>
                </a:endParaRPr>
              </a:p>
            </p:txBody>
          </p:sp>
          <p:sp>
            <p:nvSpPr>
              <p:cNvPr id="11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265" y="3614"/>
                <a:ext cx="221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smtClean="0"/>
                  <a:t>high</a:t>
                </a:r>
                <a:endParaRPr lang="de-CH" altLang="en-US" sz="700" dirty="0"/>
              </a:p>
            </p:txBody>
          </p:sp>
          <p:sp>
            <p:nvSpPr>
              <p:cNvPr id="12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333" y="2570"/>
                <a:ext cx="221" cy="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de-CH" altLang="en-US" sz="700" dirty="0" smtClean="0"/>
                  <a:t>high</a:t>
                </a:r>
                <a:endParaRPr lang="de-CH" altLang="en-US" sz="700" dirty="0"/>
              </a:p>
            </p:txBody>
          </p:sp>
          <p:grpSp>
            <p:nvGrpSpPr>
              <p:cNvPr id="13" name="Group 24"/>
              <p:cNvGrpSpPr>
                <a:grpSpLocks/>
              </p:cNvGrpSpPr>
              <p:nvPr/>
            </p:nvGrpSpPr>
            <p:grpSpPr bwMode="auto">
              <a:xfrm>
                <a:off x="586" y="2371"/>
                <a:ext cx="1265" cy="1245"/>
                <a:chOff x="494" y="866"/>
                <a:chExt cx="1265" cy="1245"/>
              </a:xfrm>
            </p:grpSpPr>
            <p:sp>
              <p:nvSpPr>
                <p:cNvPr id="17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494" y="1489"/>
                  <a:ext cx="633" cy="6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1489"/>
                  <a:ext cx="632" cy="62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494" y="866"/>
                  <a:ext cx="633" cy="62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Rectangl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866"/>
                  <a:ext cx="632" cy="62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28" y="2336"/>
                <a:ext cx="207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1.0 Mio.</a:t>
                </a:r>
              </a:p>
            </p:txBody>
          </p:sp>
          <p:sp>
            <p:nvSpPr>
              <p:cNvPr id="15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328" y="2940"/>
                <a:ext cx="207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0.5 Mio.</a:t>
                </a:r>
              </a:p>
            </p:txBody>
          </p:sp>
          <p:sp>
            <p:nvSpPr>
              <p:cNvPr id="16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375" y="3541"/>
                <a:ext cx="160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31750" rIns="0" bIns="31750">
                <a:spAutoFit/>
              </a:bodyPr>
              <a:lstStyle>
                <a:lvl1pPr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2067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44525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96520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289050" defTabSz="454025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7462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034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6606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117850" defTabSz="4540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90000"/>
                  </a:lnSpc>
                  <a:buFontTx/>
                  <a:buNone/>
                </a:pPr>
                <a:r>
                  <a:rPr lang="de-CH" altLang="en-US" sz="700">
                    <a:latin typeface="Arial" pitchFamily="34" charset="0"/>
                  </a:rPr>
                  <a:t>0 Mio.</a:t>
                </a:r>
              </a:p>
            </p:txBody>
          </p:sp>
        </p:grpSp>
      </p:grpSp>
      <p:sp>
        <p:nvSpPr>
          <p:cNvPr id="35" name="Rectangle 217"/>
          <p:cNvSpPr>
            <a:spLocks noChangeArrowheads="1"/>
          </p:cNvSpPr>
          <p:nvPr/>
        </p:nvSpPr>
        <p:spPr bwMode="auto">
          <a:xfrm>
            <a:off x="3129940" y="1416965"/>
            <a:ext cx="5617249" cy="6447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36000" rIns="36000" bIns="36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lang="de-CH" altLang="en-US" sz="1000" b="1" u="sng" dirty="0" smtClean="0"/>
              <a:t>Short Definition:</a:t>
            </a:r>
            <a:endParaRPr lang="de-CH" altLang="en-US" sz="1000" b="1" dirty="0"/>
          </a:p>
          <a:p>
            <a:pPr>
              <a:buFontTx/>
              <a:buNone/>
            </a:pPr>
            <a:r>
              <a:rPr lang="de-CH" altLang="en-US" sz="1000" b="0" dirty="0" err="1" smtClean="0"/>
              <a:t>Includes</a:t>
            </a:r>
            <a:r>
              <a:rPr lang="de-CH" altLang="en-US" sz="1000" b="0" dirty="0" smtClean="0"/>
              <a:t> all </a:t>
            </a:r>
            <a:r>
              <a:rPr lang="de-CH" altLang="en-US" sz="1000" b="0" dirty="0" err="1" smtClean="0"/>
              <a:t>types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of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bearings</a:t>
            </a:r>
            <a:r>
              <a:rPr lang="de-CH" altLang="en-US" sz="1000" b="0" dirty="0" smtClean="0"/>
              <a:t>, MG XXXXX,</a:t>
            </a:r>
          </a:p>
          <a:p>
            <a:pPr>
              <a:buFontTx/>
              <a:buNone/>
            </a:pPr>
            <a:r>
              <a:rPr lang="de-CH" altLang="en-US" sz="1000" b="0" dirty="0" err="1" smtClean="0"/>
              <a:t>Exclusion</a:t>
            </a:r>
            <a:r>
              <a:rPr lang="de-CH" altLang="en-US" sz="1000" b="0" dirty="0" smtClean="0"/>
              <a:t>: … </a:t>
            </a:r>
            <a:endParaRPr lang="de-CH" altLang="en-US" sz="1000" b="0" dirty="0"/>
          </a:p>
        </p:txBody>
      </p:sp>
      <p:graphicFrame>
        <p:nvGraphicFramePr>
          <p:cNvPr id="3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684568"/>
              </p:ext>
            </p:extLst>
          </p:nvPr>
        </p:nvGraphicFramePr>
        <p:xfrm>
          <a:off x="3130550" y="2127250"/>
          <a:ext cx="5624513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981824" imgH="2305185" progId="Excel.Sheet.12">
                  <p:embed/>
                </p:oleObj>
              </mc:Choice>
              <mc:Fallback>
                <p:oleObj name="Worksheet" r:id="rId3" imgW="5981824" imgH="2305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0550" y="2127250"/>
                        <a:ext cx="5624513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17"/>
          <p:cNvSpPr>
            <a:spLocks noChangeArrowheads="1"/>
          </p:cNvSpPr>
          <p:nvPr/>
        </p:nvSpPr>
        <p:spPr bwMode="auto">
          <a:xfrm>
            <a:off x="3129939" y="5353253"/>
            <a:ext cx="5617249" cy="7070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36000" rIns="36000" bIns="36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lang="de-CH" altLang="en-US" sz="1000" b="1" u="sng" dirty="0" smtClean="0"/>
              <a:t>Material Group / Cluster </a:t>
            </a:r>
            <a:r>
              <a:rPr lang="de-CH" altLang="en-US" sz="1000" b="1" u="sng" dirty="0" err="1" smtClean="0"/>
              <a:t>Strategy</a:t>
            </a:r>
            <a:r>
              <a:rPr lang="de-CH" altLang="en-US" sz="1000" b="1" u="sng" dirty="0" smtClean="0"/>
              <a:t>:</a:t>
            </a:r>
            <a:endParaRPr lang="de-CH" altLang="en-US" sz="1000" b="1" dirty="0"/>
          </a:p>
          <a:p>
            <a:pPr>
              <a:buFontTx/>
              <a:buNone/>
            </a:pPr>
            <a:r>
              <a:rPr lang="de-CH" altLang="en-US" sz="1000" b="0" dirty="0" err="1" smtClean="0"/>
              <a:t>Intensify</a:t>
            </a:r>
            <a:r>
              <a:rPr lang="de-CH" altLang="en-US" sz="1000" b="0" dirty="0" smtClean="0"/>
              <a:t> Global Sourcing, 2nd Source, Frame Agreements </a:t>
            </a:r>
            <a:r>
              <a:rPr lang="de-CH" altLang="en-US" sz="1000" b="0" dirty="0" err="1" smtClean="0"/>
              <a:t>for</a:t>
            </a:r>
            <a:r>
              <a:rPr lang="de-CH" altLang="en-US" sz="1000" b="0" dirty="0" smtClean="0"/>
              <a:t> TOP x </a:t>
            </a:r>
            <a:r>
              <a:rPr lang="de-CH" altLang="en-US" sz="1000" b="0" dirty="0" err="1" smtClean="0"/>
              <a:t>suppliers</a:t>
            </a:r>
            <a:r>
              <a:rPr lang="de-CH" altLang="en-US" sz="1000" b="0" dirty="0" smtClean="0"/>
              <a:t>, </a:t>
            </a:r>
            <a:r>
              <a:rPr lang="de-CH" altLang="en-US" sz="1000" b="0" dirty="0" err="1" smtClean="0"/>
              <a:t>Optimize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Packing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and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Logistic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Cost</a:t>
            </a:r>
            <a:r>
              <a:rPr lang="de-CH" altLang="en-US" sz="1000" b="0" dirty="0" smtClean="0"/>
              <a:t>, </a:t>
            </a:r>
            <a:r>
              <a:rPr lang="de-CH" altLang="en-US" sz="1000" b="0" dirty="0" err="1" smtClean="0"/>
              <a:t>Improve</a:t>
            </a:r>
            <a:r>
              <a:rPr lang="de-CH" altLang="en-US" sz="1000" b="0" dirty="0" smtClean="0"/>
              <a:t> QA-</a:t>
            </a:r>
            <a:r>
              <a:rPr lang="de-CH" altLang="en-US" sz="1000" b="0" dirty="0" err="1" smtClean="0"/>
              <a:t>documentation</a:t>
            </a:r>
            <a:r>
              <a:rPr lang="de-CH" altLang="en-US" sz="1000" b="0" dirty="0" smtClean="0"/>
              <a:t>, </a:t>
            </a:r>
            <a:r>
              <a:rPr lang="de-CH" altLang="en-US" sz="1000" b="0" dirty="0" err="1" smtClean="0"/>
              <a:t>Reduce</a:t>
            </a:r>
            <a:r>
              <a:rPr lang="de-CH" altLang="en-US" sz="1000" b="0" dirty="0" smtClean="0"/>
              <a:t> Lead Time, </a:t>
            </a:r>
            <a:r>
              <a:rPr lang="de-CH" altLang="en-US" sz="1000" b="0" dirty="0" err="1" smtClean="0"/>
              <a:t>Quantity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Contracts</a:t>
            </a:r>
            <a:r>
              <a:rPr lang="de-CH" altLang="en-US" sz="1000" b="0" dirty="0" smtClean="0"/>
              <a:t>, </a:t>
            </a:r>
            <a:r>
              <a:rPr lang="de-CH" altLang="en-US" sz="1000" b="0" dirty="0" err="1" smtClean="0"/>
              <a:t>Standardization</a:t>
            </a:r>
            <a:r>
              <a:rPr lang="de-CH" altLang="en-US" sz="1000" b="0" dirty="0" smtClean="0"/>
              <a:t>, … </a:t>
            </a:r>
            <a:endParaRPr lang="de-CH" altLang="en-US" sz="1000" b="0" dirty="0"/>
          </a:p>
        </p:txBody>
      </p:sp>
      <p:sp>
        <p:nvSpPr>
          <p:cNvPr id="38" name="Rectangle 217"/>
          <p:cNvSpPr>
            <a:spLocks noChangeArrowheads="1"/>
          </p:cNvSpPr>
          <p:nvPr/>
        </p:nvSpPr>
        <p:spPr bwMode="auto">
          <a:xfrm>
            <a:off x="3129940" y="4402599"/>
            <a:ext cx="5617249" cy="8267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36000" rIns="36000" bIns="36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lang="de-CH" altLang="en-US" sz="1000" b="1" u="sng" dirty="0" smtClean="0"/>
              <a:t>Material Group / Cluster TEAM:</a:t>
            </a:r>
          </a:p>
          <a:p>
            <a:pPr lvl="1">
              <a:buFont typeface="Wingdings" pitchFamily="2" charset="2"/>
              <a:buNone/>
            </a:pPr>
            <a:r>
              <a:rPr lang="de-CH" altLang="en-US" sz="1000" dirty="0" smtClean="0"/>
              <a:t>Global Key </a:t>
            </a:r>
            <a:r>
              <a:rPr lang="de-CH" altLang="en-US" sz="1000" dirty="0" err="1" smtClean="0"/>
              <a:t>Commodity</a:t>
            </a:r>
            <a:r>
              <a:rPr lang="de-CH" altLang="en-US" sz="1000" dirty="0" smtClean="0"/>
              <a:t> Manager:</a:t>
            </a:r>
          </a:p>
          <a:p>
            <a:pPr lvl="1">
              <a:buFont typeface="Wingdings" pitchFamily="2" charset="2"/>
              <a:buNone/>
            </a:pPr>
            <a:r>
              <a:rPr lang="de-CH" altLang="en-US" sz="1000" dirty="0" err="1" smtClean="0"/>
              <a:t>Local</a:t>
            </a:r>
            <a:r>
              <a:rPr lang="de-CH" altLang="en-US" sz="1000" dirty="0" smtClean="0"/>
              <a:t> Key </a:t>
            </a:r>
            <a:r>
              <a:rPr lang="de-CH" altLang="en-US" sz="1000" dirty="0" err="1" smtClean="0"/>
              <a:t>Commodity</a:t>
            </a:r>
            <a:r>
              <a:rPr lang="de-CH" altLang="en-US" sz="1000" dirty="0" smtClean="0"/>
              <a:t> Manager:</a:t>
            </a:r>
          </a:p>
          <a:p>
            <a:pPr lvl="1">
              <a:buFont typeface="Wingdings" pitchFamily="2" charset="2"/>
              <a:buNone/>
            </a:pPr>
            <a:r>
              <a:rPr lang="de-CH" altLang="en-US" sz="1000" dirty="0" smtClean="0"/>
              <a:t>Team Members:  </a:t>
            </a:r>
            <a:endParaRPr lang="de-CH" altLang="en-US" sz="1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-7951" y="980728"/>
            <a:ext cx="91519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7951" y="6629156"/>
            <a:ext cx="91519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6613254"/>
            <a:ext cx="2915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Dateiname / Version / Speicherort / Datum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97313" y="6634336"/>
            <a:ext cx="36358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x / 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07504" y="116632"/>
            <a:ext cx="259228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Company Logo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11960" y="6627168"/>
            <a:ext cx="2915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Co-</a:t>
            </a:r>
            <a:r>
              <a:rPr lang="de-CH" sz="9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XXXXX / XXXXX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12532"/>
            <a:ext cx="9136049" cy="55848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-7951" y="980728"/>
            <a:ext cx="91519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-7951" y="6629156"/>
            <a:ext cx="91519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6613254"/>
            <a:ext cx="2915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Dateiname / Version / Speicherort / Datum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97313" y="6634336"/>
            <a:ext cx="36358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x / y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07504" y="116632"/>
            <a:ext cx="2592288" cy="5040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Company Logo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11960" y="6627168"/>
            <a:ext cx="2915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Co-</a:t>
            </a:r>
            <a:r>
              <a:rPr lang="de-CH" sz="9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CH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XXXXX / XXXXX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03058" y="1142272"/>
            <a:ext cx="4345979" cy="265553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tabLst>
                <a:tab pos="3592513" algn="l"/>
                <a:tab pos="4837113" algn="l"/>
              </a:tabLst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tabLst>
                <a:tab pos="3592513" algn="l"/>
                <a:tab pos="4837113" algn="l"/>
              </a:tabLst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0000"/>
              </a:spcAft>
              <a:buFontTx/>
              <a:buNone/>
            </a:pPr>
            <a:r>
              <a:rPr lang="de-CH" altLang="en-US" dirty="0" err="1" smtClean="0"/>
              <a:t>Identified</a:t>
            </a:r>
            <a:r>
              <a:rPr lang="de-CH" altLang="en-US" dirty="0" smtClean="0"/>
              <a:t> Topics / Task Pipeline:</a:t>
            </a:r>
            <a:endParaRPr lang="de-CH" altLang="en-US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endParaRPr lang="de-CH" altLang="en-US" sz="1000" b="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b="0" dirty="0" err="1" smtClean="0"/>
              <a:t>Define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Local</a:t>
            </a:r>
            <a:r>
              <a:rPr lang="de-CH" altLang="en-US" sz="1000" b="0" dirty="0" smtClean="0"/>
              <a:t> MG-Team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 err="1" smtClean="0"/>
              <a:t>Collect</a:t>
            </a:r>
            <a:r>
              <a:rPr lang="de-CH" altLang="en-US" sz="1000" dirty="0" smtClean="0"/>
              <a:t> Data </a:t>
            </a:r>
            <a:r>
              <a:rPr lang="de-CH" altLang="en-US" sz="1000" dirty="0" err="1" smtClean="0"/>
              <a:t>and</a:t>
            </a:r>
            <a:r>
              <a:rPr lang="de-CH" altLang="en-US" sz="1000" dirty="0" smtClean="0"/>
              <a:t> </a:t>
            </a:r>
            <a:r>
              <a:rPr lang="de-CH" altLang="en-US" sz="1000" dirty="0" err="1" smtClean="0"/>
              <a:t>complete</a:t>
            </a:r>
            <a:r>
              <a:rPr lang="de-CH" altLang="en-US" sz="1000" dirty="0" smtClean="0"/>
              <a:t> MG Cockpits</a:t>
            </a:r>
            <a:endParaRPr lang="de-CH" altLang="en-US" sz="1000" b="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b="0" dirty="0" err="1" smtClean="0"/>
              <a:t>Collect</a:t>
            </a:r>
            <a:r>
              <a:rPr lang="de-CH" altLang="en-US" sz="1000" b="0" dirty="0" smtClean="0"/>
              <a:t> Data on </a:t>
            </a:r>
            <a:r>
              <a:rPr lang="de-CH" altLang="en-US" sz="1000" b="0" dirty="0" err="1" smtClean="0"/>
              <a:t>Suppliers</a:t>
            </a:r>
            <a:r>
              <a:rPr lang="de-CH" altLang="en-US" sz="1000" b="0" dirty="0" smtClean="0"/>
              <a:t> (</a:t>
            </a:r>
            <a:r>
              <a:rPr lang="de-CH" altLang="en-US" sz="1000" b="0" dirty="0" err="1" smtClean="0"/>
              <a:t>Contract</a:t>
            </a:r>
            <a:r>
              <a:rPr lang="de-CH" altLang="en-US" sz="1000" b="0" dirty="0" smtClean="0"/>
              <a:t>, PO-</a:t>
            </a:r>
            <a:r>
              <a:rPr lang="de-CH" altLang="en-US" sz="1000" b="0" dirty="0" err="1" smtClean="0"/>
              <a:t>history</a:t>
            </a:r>
            <a:r>
              <a:rPr lang="de-CH" altLang="en-US" sz="1000" b="0" dirty="0" smtClean="0"/>
              <a:t>, NCs, </a:t>
            </a:r>
            <a:r>
              <a:rPr lang="de-CH" altLang="en-US" sz="1000" b="0" dirty="0" err="1" smtClean="0"/>
              <a:t>contact</a:t>
            </a:r>
            <a:r>
              <a:rPr lang="de-CH" altLang="en-US" sz="1000" dirty="0" err="1" smtClean="0"/>
              <a:t>s</a:t>
            </a:r>
            <a:r>
              <a:rPr lang="de-CH" altLang="en-US" sz="1000" dirty="0" smtClean="0"/>
              <a:t>, </a:t>
            </a:r>
            <a:r>
              <a:rPr lang="de-CH" altLang="en-US" sz="1000" b="0" dirty="0" smtClean="0"/>
              <a:t>…)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b="0" dirty="0" err="1" smtClean="0"/>
              <a:t>Define</a:t>
            </a:r>
            <a:r>
              <a:rPr lang="de-CH" altLang="en-US" sz="1000" b="0" dirty="0" smtClean="0"/>
              <a:t> 1st </a:t>
            </a:r>
            <a:r>
              <a:rPr lang="de-CH" altLang="en-US" sz="1000" b="0" dirty="0" err="1" smtClean="0"/>
              <a:t>version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of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strategic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direction</a:t>
            </a:r>
            <a:endParaRPr lang="de-CH" altLang="en-US" sz="1000" b="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b="0" dirty="0" smtClean="0"/>
              <a:t>Benchmark Top 10 </a:t>
            </a:r>
            <a:r>
              <a:rPr lang="de-CH" altLang="en-US" sz="1000" b="0" dirty="0" err="1" smtClean="0"/>
              <a:t>items</a:t>
            </a:r>
            <a:endParaRPr lang="de-CH" altLang="en-US" sz="1000" b="0" dirty="0" smtClean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 smtClean="0">
                <a:sym typeface="Wingdings" pitchFamily="2" charset="2"/>
              </a:rPr>
              <a:t>…</a:t>
            </a:r>
            <a:endParaRPr lang="de-CH" altLang="en-US" sz="1000" b="0" dirty="0">
              <a:sym typeface="Wingdings" pitchFamily="2" charset="2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449037" y="1142272"/>
            <a:ext cx="4353942" cy="265553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tabLst>
                <a:tab pos="3592513" algn="l"/>
                <a:tab pos="4837113" algn="l"/>
              </a:tabLst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tabLst>
                <a:tab pos="3592513" algn="l"/>
                <a:tab pos="4837113" algn="l"/>
              </a:tabLst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0000"/>
              </a:spcAft>
              <a:buFontTx/>
              <a:buNone/>
            </a:pPr>
            <a:r>
              <a:rPr lang="de-CH" altLang="en-US" dirty="0" err="1" smtClean="0"/>
              <a:t>Completed</a:t>
            </a:r>
            <a:r>
              <a:rPr lang="de-CH" altLang="en-US" dirty="0" smtClean="0"/>
              <a:t> Tasks:</a:t>
            </a:r>
            <a:endParaRPr lang="de-CH" altLang="en-US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endParaRPr lang="de-CH" altLang="en-US" sz="1000" b="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b="0" dirty="0" err="1" smtClean="0"/>
              <a:t>Define</a:t>
            </a:r>
            <a:r>
              <a:rPr lang="de-CH" altLang="en-US" sz="1000" b="0" dirty="0" smtClean="0"/>
              <a:t> </a:t>
            </a:r>
            <a:r>
              <a:rPr lang="de-CH" altLang="en-US" sz="1000" b="0" dirty="0" err="1" smtClean="0"/>
              <a:t>Local</a:t>
            </a:r>
            <a:r>
              <a:rPr lang="de-CH" altLang="en-US" sz="1000" b="0" dirty="0" smtClean="0"/>
              <a:t> MG-Team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 err="1" smtClean="0"/>
              <a:t>Collect</a:t>
            </a:r>
            <a:r>
              <a:rPr lang="de-CH" altLang="en-US" sz="1000" dirty="0" smtClean="0"/>
              <a:t> Data </a:t>
            </a:r>
            <a:r>
              <a:rPr lang="de-CH" altLang="en-US" sz="1000" dirty="0" err="1" smtClean="0"/>
              <a:t>and</a:t>
            </a:r>
            <a:r>
              <a:rPr lang="de-CH" altLang="en-US" sz="1000" dirty="0" smtClean="0"/>
              <a:t> </a:t>
            </a:r>
            <a:r>
              <a:rPr lang="de-CH" altLang="en-US" sz="1000" dirty="0" err="1" smtClean="0"/>
              <a:t>complete</a:t>
            </a:r>
            <a:r>
              <a:rPr lang="de-CH" altLang="en-US" sz="1000" dirty="0" smtClean="0"/>
              <a:t> MG Cockpits</a:t>
            </a:r>
            <a:endParaRPr lang="de-CH" altLang="en-US" sz="1000" b="0" dirty="0"/>
          </a:p>
          <a:p>
            <a:pPr marL="1587" lvl="1" indent="0">
              <a:spcAft>
                <a:spcPct val="20000"/>
              </a:spcAft>
              <a:buClr>
                <a:srgbClr val="FF0000"/>
              </a:buClr>
              <a:buNone/>
            </a:pPr>
            <a:endParaRPr lang="de-CH" altLang="en-US" sz="1000" dirty="0" smtClean="0">
              <a:sym typeface="Wingdings" pitchFamily="2" charset="2"/>
            </a:endParaRPr>
          </a:p>
          <a:p>
            <a:pPr marL="1587" lvl="1" indent="0">
              <a:spcAft>
                <a:spcPct val="20000"/>
              </a:spcAft>
              <a:buClr>
                <a:srgbClr val="FF0000"/>
              </a:buClr>
              <a:buNone/>
            </a:pPr>
            <a:r>
              <a:rPr lang="de-CH" altLang="en-US" b="1" dirty="0" smtClean="0"/>
              <a:t>Next </a:t>
            </a:r>
            <a:r>
              <a:rPr lang="de-CH" altLang="en-US" b="1" dirty="0" err="1" smtClean="0"/>
              <a:t>actions</a:t>
            </a:r>
            <a:r>
              <a:rPr lang="de-CH" altLang="en-US" b="1" dirty="0" smtClean="0"/>
              <a:t> </a:t>
            </a:r>
            <a:r>
              <a:rPr lang="de-CH" altLang="en-US" b="1" dirty="0" err="1" smtClean="0"/>
              <a:t>and</a:t>
            </a:r>
            <a:r>
              <a:rPr lang="de-CH" altLang="en-US" b="1" dirty="0"/>
              <a:t> </a:t>
            </a:r>
            <a:r>
              <a:rPr lang="de-CH" altLang="en-US" b="1" dirty="0" err="1" smtClean="0"/>
              <a:t>measures</a:t>
            </a:r>
            <a:r>
              <a:rPr lang="de-CH" altLang="en-US" b="1" dirty="0" smtClean="0"/>
              <a:t>:</a:t>
            </a:r>
          </a:p>
          <a:p>
            <a:pPr marL="1587" lvl="1" indent="0">
              <a:spcAft>
                <a:spcPct val="20000"/>
              </a:spcAft>
              <a:buClr>
                <a:srgbClr val="FF0000"/>
              </a:buClr>
              <a:buNone/>
            </a:pPr>
            <a:endParaRPr lang="de-CH" altLang="en-US" b="1" dirty="0">
              <a:sym typeface="Wingdings" pitchFamily="2" charset="2"/>
            </a:endParaRPr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 err="1"/>
              <a:t>Collect</a:t>
            </a:r>
            <a:r>
              <a:rPr lang="de-CH" altLang="en-US" sz="1000" dirty="0"/>
              <a:t> Data on </a:t>
            </a:r>
            <a:r>
              <a:rPr lang="de-CH" altLang="en-US" sz="1000" dirty="0" err="1"/>
              <a:t>Suppliers</a:t>
            </a:r>
            <a:r>
              <a:rPr lang="de-CH" altLang="en-US" sz="1000" dirty="0"/>
              <a:t> (</a:t>
            </a:r>
            <a:r>
              <a:rPr lang="de-CH" altLang="en-US" sz="1000" dirty="0" err="1"/>
              <a:t>Contract</a:t>
            </a:r>
            <a:r>
              <a:rPr lang="de-CH" altLang="en-US" sz="1000" dirty="0"/>
              <a:t>, PO-</a:t>
            </a:r>
            <a:r>
              <a:rPr lang="de-CH" altLang="en-US" sz="1000" dirty="0" err="1"/>
              <a:t>history</a:t>
            </a:r>
            <a:r>
              <a:rPr lang="de-CH" altLang="en-US" sz="1000" dirty="0"/>
              <a:t>, NCs, </a:t>
            </a:r>
            <a:r>
              <a:rPr lang="de-CH" altLang="en-US" sz="1000" dirty="0" err="1"/>
              <a:t>contacts</a:t>
            </a:r>
            <a:r>
              <a:rPr lang="de-CH" altLang="en-US" sz="1000" dirty="0"/>
              <a:t>, …)</a:t>
            </a:r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 err="1"/>
              <a:t>Define</a:t>
            </a:r>
            <a:r>
              <a:rPr lang="de-CH" altLang="en-US" sz="1000" dirty="0"/>
              <a:t> 1st </a:t>
            </a:r>
            <a:r>
              <a:rPr lang="de-CH" altLang="en-US" sz="1000" dirty="0" err="1"/>
              <a:t>version</a:t>
            </a:r>
            <a:r>
              <a:rPr lang="de-CH" altLang="en-US" sz="1000" dirty="0"/>
              <a:t> </a:t>
            </a:r>
            <a:r>
              <a:rPr lang="de-CH" altLang="en-US" sz="1000" dirty="0" err="1"/>
              <a:t>of</a:t>
            </a:r>
            <a:r>
              <a:rPr lang="de-CH" altLang="en-US" sz="1000" dirty="0"/>
              <a:t> </a:t>
            </a:r>
            <a:r>
              <a:rPr lang="de-CH" altLang="en-US" sz="1000" dirty="0" err="1"/>
              <a:t>strategic</a:t>
            </a:r>
            <a:r>
              <a:rPr lang="de-CH" altLang="en-US" sz="1000" dirty="0"/>
              <a:t> </a:t>
            </a:r>
            <a:r>
              <a:rPr lang="de-CH" altLang="en-US" sz="1000" dirty="0" err="1"/>
              <a:t>direction</a:t>
            </a:r>
            <a:endParaRPr lang="de-CH" altLang="en-US" sz="100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/>
              <a:t>Benchmark Top 10 </a:t>
            </a:r>
            <a:r>
              <a:rPr lang="de-CH" altLang="en-US" sz="1000" dirty="0" err="1"/>
              <a:t>items</a:t>
            </a:r>
            <a:endParaRPr lang="de-CH" altLang="en-US" sz="1000" dirty="0"/>
          </a:p>
          <a:p>
            <a:pPr lvl="1">
              <a:spcAft>
                <a:spcPct val="20000"/>
              </a:spcAft>
              <a:buClr>
                <a:srgbClr val="FF0000"/>
              </a:buClr>
            </a:pPr>
            <a:r>
              <a:rPr lang="de-CH" altLang="en-US" sz="1000" dirty="0">
                <a:sym typeface="Wingdings" pitchFamily="2" charset="2"/>
              </a:rPr>
              <a:t>…</a:t>
            </a:r>
          </a:p>
          <a:p>
            <a:pPr marL="1587" lvl="1" indent="0">
              <a:spcAft>
                <a:spcPct val="20000"/>
              </a:spcAft>
              <a:buClr>
                <a:srgbClr val="FF0000"/>
              </a:buClr>
              <a:buNone/>
            </a:pPr>
            <a:endParaRPr lang="de-CH" altLang="en-US" b="1" dirty="0">
              <a:sym typeface="Wingdings" pitchFamily="2" charset="2"/>
            </a:endParaRP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4449037" y="3797804"/>
            <a:ext cx="4353942" cy="265553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tabLst>
                <a:tab pos="3592513" algn="l"/>
                <a:tab pos="4837113" algn="l"/>
              </a:tabLst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tabLst>
                <a:tab pos="3592513" algn="l"/>
                <a:tab pos="4837113" algn="l"/>
              </a:tabLst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0000"/>
              </a:spcAft>
              <a:buFontTx/>
              <a:buNone/>
            </a:pPr>
            <a:r>
              <a:rPr lang="de-CH" altLang="en-US" dirty="0" smtClean="0"/>
              <a:t>Market Info:</a:t>
            </a:r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 smtClean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 smtClean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 smtClean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sz="1220" b="0" dirty="0" smtClean="0"/>
          </a:p>
          <a:p>
            <a:pPr>
              <a:spcAft>
                <a:spcPct val="20000"/>
              </a:spcAft>
              <a:buFontTx/>
              <a:buNone/>
            </a:pPr>
            <a:endParaRPr lang="de-CH" altLang="en-US" dirty="0"/>
          </a:p>
          <a:p>
            <a:pPr>
              <a:spcAft>
                <a:spcPct val="20000"/>
              </a:spcAft>
              <a:buFontTx/>
              <a:buNone/>
            </a:pPr>
            <a:r>
              <a:rPr lang="de-CH" altLang="en-US" b="0" dirty="0" smtClean="0"/>
              <a:t>Comment: </a:t>
            </a:r>
            <a:r>
              <a:rPr lang="de-CH" altLang="en-US" b="0" dirty="0" err="1" smtClean="0"/>
              <a:t>blablabla</a:t>
            </a:r>
            <a:r>
              <a:rPr lang="de-CH" altLang="en-US" b="0" dirty="0" smtClean="0"/>
              <a:t>…</a:t>
            </a:r>
            <a:endParaRPr lang="de-CH" altLang="en-US" b="0" dirty="0"/>
          </a:p>
        </p:txBody>
      </p:sp>
      <p:graphicFrame>
        <p:nvGraphicFramePr>
          <p:cNvPr id="49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46673"/>
              </p:ext>
            </p:extLst>
          </p:nvPr>
        </p:nvGraphicFramePr>
        <p:xfrm>
          <a:off x="136157" y="3823002"/>
          <a:ext cx="4273587" cy="26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68"/>
                <a:gridCol w="1022061"/>
                <a:gridCol w="751258"/>
              </a:tblGrid>
              <a:tr h="419452">
                <a:tc>
                  <a:txBody>
                    <a:bodyPr/>
                    <a:lstStyle/>
                    <a:p>
                      <a:r>
                        <a:rPr lang="de-CH" sz="1100" dirty="0" smtClean="0">
                          <a:solidFill>
                            <a:schemeClr val="tx1"/>
                          </a:solidFill>
                        </a:rPr>
                        <a:t>Milestones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100" dirty="0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de-CH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de-CH" sz="1100" baseline="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100" dirty="0" smtClean="0">
                          <a:solidFill>
                            <a:schemeClr val="tx1"/>
                          </a:solidFill>
                        </a:rPr>
                        <a:t>On </a:t>
                      </a:r>
                      <a:r>
                        <a:rPr lang="de-CH" sz="1100" dirty="0" err="1" smtClean="0">
                          <a:solidFill>
                            <a:schemeClr val="tx1"/>
                          </a:solidFill>
                        </a:rPr>
                        <a:t>track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5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103058" y="3797804"/>
            <a:ext cx="4345979" cy="2655532"/>
          </a:xfrm>
          <a:prstGeom prst="rect">
            <a:avLst/>
          </a:prstGeom>
          <a:noFill/>
          <a:ln w="9525" algn="ctr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lIns="72000" tIns="72000" rIns="72000" bIns="72000"/>
          <a:lstStyle>
            <a:lvl1pPr defTabSz="1042988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tabLst>
                <a:tab pos="3592513" algn="l"/>
                <a:tab pos="4837113" algn="l"/>
              </a:tabLst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225425" indent="-223838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n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428625" indent="-201613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Franklin Gothic Book" pitchFamily="34" charset="0"/>
              <a:buChar char="―"/>
              <a:tabLst>
                <a:tab pos="3592513" algn="l"/>
                <a:tab pos="4837113" algn="l"/>
              </a:tabLst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620713" indent="-190500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SzPct val="90000"/>
              <a:buFont typeface="Wingdings" pitchFamily="2" charset="2"/>
              <a:buChar char="o"/>
              <a:tabLst>
                <a:tab pos="3592513" algn="l"/>
                <a:tab pos="4837113" algn="l"/>
              </a:tabLst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790575" indent="-168275" defTabSz="1042988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12477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17049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21621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2619375" indent="-168275" defTabSz="1042988" fontAlgn="base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Pct val="83000"/>
              <a:buFont typeface="Arial" pitchFamily="34" charset="0"/>
              <a:buChar char="–"/>
              <a:tabLst>
                <a:tab pos="3592513" algn="l"/>
                <a:tab pos="4837113" algn="l"/>
              </a:tabLs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0000"/>
              </a:spcAft>
              <a:buFontTx/>
              <a:buNone/>
            </a:pPr>
            <a:endParaRPr lang="de-CH" altLang="en-US" sz="1000" b="0" dirty="0">
              <a:sym typeface="Wingdings" pitchFamily="2" charset="2"/>
            </a:endParaRPr>
          </a:p>
        </p:txBody>
      </p:sp>
      <p:pic>
        <p:nvPicPr>
          <p:cNvPr id="51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826" y="4067529"/>
            <a:ext cx="3996377" cy="17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D5E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AD5E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4538876" y="6300089"/>
            <a:ext cx="25971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57263">
              <a:spcBef>
                <a:spcPct val="0"/>
              </a:spcBef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9100" defTabSz="957263">
              <a:spcBef>
                <a:spcPct val="0"/>
              </a:spcBef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9788" defTabSz="957263">
              <a:spcBef>
                <a:spcPct val="0"/>
              </a:spcBef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8888" defTabSz="957263">
              <a:spcBef>
                <a:spcPct val="0"/>
              </a:spcBef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9575" defTabSz="957263">
              <a:spcBef>
                <a:spcPct val="0"/>
              </a:spcBef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36775" defTabSz="957263"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93975" defTabSz="957263"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51175" defTabSz="957263"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08375" defTabSz="957263"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de-CH" altLang="en-US" sz="800" b="0" dirty="0">
                <a:latin typeface="Arial" pitchFamily="34" charset="0"/>
              </a:rPr>
              <a:t>Quelle: http://www.caef.org/scrap_information/default.asp</a:t>
            </a:r>
          </a:p>
        </p:txBody>
      </p:sp>
    </p:spTree>
    <p:extLst>
      <p:ext uri="{BB962C8B-B14F-4D97-AF65-F5344CB8AC3E}">
        <p14:creationId xmlns:p14="http://schemas.microsoft.com/office/powerpoint/2010/main" val="31944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Larissa</vt:lpstr>
      <vt:lpstr>Microsoft Excel Worksheet</vt:lpstr>
      <vt:lpstr>PowerPoint Presentation</vt:lpstr>
      <vt:lpstr>PowerPoint Presentation</vt:lpstr>
    </vt:vector>
  </TitlesOfParts>
  <Company>SMS Siemag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Gruber, Jonas (SMS Concast AG)</dc:creator>
  <cp:lastModifiedBy>Gruber, Jonas (SMS Concast AG)</cp:lastModifiedBy>
  <cp:revision>80</cp:revision>
  <dcterms:created xsi:type="dcterms:W3CDTF">2016-09-03T07:30:47Z</dcterms:created>
  <dcterms:modified xsi:type="dcterms:W3CDTF">2019-10-14T07:48:22Z</dcterms:modified>
</cp:coreProperties>
</file>